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334" r:id="rId3"/>
    <p:sldId id="336" r:id="rId4"/>
    <p:sldId id="367" r:id="rId5"/>
    <p:sldId id="369" r:id="rId6"/>
    <p:sldId id="335" r:id="rId7"/>
    <p:sldId id="352" r:id="rId8"/>
    <p:sldId id="353" r:id="rId9"/>
    <p:sldId id="354" r:id="rId10"/>
    <p:sldId id="368" r:id="rId11"/>
    <p:sldId id="271" r:id="rId12"/>
    <p:sldId id="340" r:id="rId13"/>
    <p:sldId id="337" r:id="rId14"/>
    <p:sldId id="344" r:id="rId15"/>
    <p:sldId id="345" r:id="rId16"/>
    <p:sldId id="329" r:id="rId17"/>
    <p:sldId id="304" r:id="rId18"/>
    <p:sldId id="346" r:id="rId19"/>
    <p:sldId id="296" r:id="rId20"/>
    <p:sldId id="305" r:id="rId21"/>
    <p:sldId id="347" r:id="rId22"/>
    <p:sldId id="348" r:id="rId23"/>
    <p:sldId id="292" r:id="rId24"/>
    <p:sldId id="267" r:id="rId25"/>
    <p:sldId id="282" r:id="rId26"/>
    <p:sldId id="272" r:id="rId27"/>
    <p:sldId id="301" r:id="rId28"/>
    <p:sldId id="283" r:id="rId29"/>
    <p:sldId id="370" r:id="rId30"/>
    <p:sldId id="372" r:id="rId31"/>
    <p:sldId id="315" r:id="rId32"/>
    <p:sldId id="290" r:id="rId33"/>
    <p:sldId id="349" r:id="rId34"/>
    <p:sldId id="357" r:id="rId35"/>
    <p:sldId id="358" r:id="rId36"/>
    <p:sldId id="356" r:id="rId37"/>
    <p:sldId id="307" r:id="rId38"/>
    <p:sldId id="320" r:id="rId39"/>
    <p:sldId id="308" r:id="rId40"/>
    <p:sldId id="362" r:id="rId41"/>
    <p:sldId id="374" r:id="rId42"/>
    <p:sldId id="373" r:id="rId43"/>
    <p:sldId id="375" r:id="rId44"/>
    <p:sldId id="266" r:id="rId45"/>
    <p:sldId id="314" r:id="rId46"/>
    <p:sldId id="312" r:id="rId47"/>
    <p:sldId id="277" r:id="rId48"/>
    <p:sldId id="317" r:id="rId49"/>
    <p:sldId id="313" r:id="rId50"/>
    <p:sldId id="359" r:id="rId51"/>
    <p:sldId id="351" r:id="rId52"/>
    <p:sldId id="360" r:id="rId53"/>
    <p:sldId id="319" r:id="rId54"/>
    <p:sldId id="280" r:id="rId55"/>
    <p:sldId id="281" r:id="rId56"/>
    <p:sldId id="371" r:id="rId57"/>
    <p:sldId id="265" r:id="rId58"/>
    <p:sldId id="321" r:id="rId59"/>
    <p:sldId id="278" r:id="rId60"/>
    <p:sldId id="361" r:id="rId61"/>
    <p:sldId id="366" r:id="rId62"/>
    <p:sldId id="364" r:id="rId63"/>
    <p:sldId id="263" r:id="rId64"/>
    <p:sldId id="322" r:id="rId65"/>
    <p:sldId id="309" r:id="rId66"/>
    <p:sldId id="269" r:id="rId67"/>
    <p:sldId id="327" r:id="rId68"/>
    <p:sldId id="287" r:id="rId69"/>
    <p:sldId id="268" r:id="rId70"/>
    <p:sldId id="259" r:id="rId71"/>
    <p:sldId id="270" r:id="rId72"/>
    <p:sldId id="289" r:id="rId73"/>
    <p:sldId id="310" r:id="rId74"/>
    <p:sldId id="286" r:id="rId75"/>
    <p:sldId id="285" r:id="rId76"/>
    <p:sldId id="363" r:id="rId77"/>
    <p:sldId id="365" r:id="rId78"/>
    <p:sldId id="323" r:id="rId7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7570" autoAdjust="0"/>
  </p:normalViewPr>
  <p:slideViewPr>
    <p:cSldViewPr>
      <p:cViewPr varScale="1">
        <p:scale>
          <a:sx n="101" d="100"/>
          <a:sy n="101" d="100"/>
        </p:scale>
        <p:origin x="19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97959-59DE-494C-A66D-F34A926A135F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6B071-8AA9-4435-8D39-A704FEDF84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96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1618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6540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000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640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8047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8718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8458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7130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0884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281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19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0703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973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359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5078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57163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39859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01264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250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7279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8831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7438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77473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56708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4172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5209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9873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57738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74531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29033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267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7173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387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7704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9699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3975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2487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4316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8787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172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8068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8777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6209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703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32816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4872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0535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5627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9159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3466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48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8346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837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3417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B071-8AA9-4435-8D39-A704FEDF8405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717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E615-9865-40C4-A7D7-1B67225B5C8A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1D77-F8A9-4B31-9967-B2D3D6D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E615-9865-40C4-A7D7-1B67225B5C8A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1D77-F8A9-4B31-9967-B2D3D6D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E615-9865-40C4-A7D7-1B67225B5C8A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1D77-F8A9-4B31-9967-B2D3D6D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E615-9865-40C4-A7D7-1B67225B5C8A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1D77-F8A9-4B31-9967-B2D3D6D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E615-9865-40C4-A7D7-1B67225B5C8A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1D77-F8A9-4B31-9967-B2D3D6D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E615-9865-40C4-A7D7-1B67225B5C8A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1D77-F8A9-4B31-9967-B2D3D6D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E615-9865-40C4-A7D7-1B67225B5C8A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1D77-F8A9-4B31-9967-B2D3D6D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E615-9865-40C4-A7D7-1B67225B5C8A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1D77-F8A9-4B31-9967-B2D3D6D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E615-9865-40C4-A7D7-1B67225B5C8A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1D77-F8A9-4B31-9967-B2D3D6D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E615-9865-40C4-A7D7-1B67225B5C8A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1D77-F8A9-4B31-9967-B2D3D6D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7E615-9865-40C4-A7D7-1B67225B5C8A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1D77-F8A9-4B31-9967-B2D3D6D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7E615-9865-40C4-A7D7-1B67225B5C8A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C1D77-F8A9-4B31-9967-B2D3D6D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21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22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23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24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52.pn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2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4" Type="http://schemas.openxmlformats.org/officeDocument/2006/relationships/image" Target="../media/image10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Relationship Id="rId4" Type="http://schemas.openxmlformats.org/officeDocument/2006/relationships/image" Target="../media/image10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10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4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7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16000" contrast="-19000"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298707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Хранители истории: </a:t>
            </a:r>
            <a:b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97 лет архивной службе Волгоградской области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Server\all\Киреева А.В\для мероприятий\День архива\img_01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857364"/>
            <a:ext cx="3881308" cy="426085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571480"/>
            <a:ext cx="8286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</a:rPr>
              <a:t>В мае 1935 г. началась история нашего архива –  Сталинградским краевым комитетом партии принято решение о создании партийного архива. </a:t>
            </a:r>
          </a:p>
        </p:txBody>
      </p:sp>
      <p:pic>
        <p:nvPicPr>
          <p:cNvPr id="7172" name="Picture 4" descr="\\Server\all\Киреева А.В\для мероприятий\День архива\Page_0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857364"/>
            <a:ext cx="3214710" cy="4286280"/>
          </a:xfrm>
          <a:prstGeom prst="rect">
            <a:avLst/>
          </a:prstGeom>
          <a:noFill/>
        </p:spPr>
      </p:pic>
      <p:pic>
        <p:nvPicPr>
          <p:cNvPr id="7174" name="Picture 6" descr="\\Server\all\Киреева А.В\для мероприятий\День архива\Page_00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1857364"/>
            <a:ext cx="3214710" cy="4286280"/>
          </a:xfrm>
          <a:prstGeom prst="rect">
            <a:avLst/>
          </a:prstGeom>
          <a:noFill/>
        </p:spPr>
      </p:pic>
      <p:pic>
        <p:nvPicPr>
          <p:cNvPr id="7176" name="Picture 8" descr="\\Server\all\Киреева А.В\для мероприятий\День архива\fa9e7c_c82d299c60d24fd4a9cb0576dbcea305~mv2.png_srz_836_449_85_22_0.50_1.20_0.00_png_srz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383" y="1539422"/>
            <a:ext cx="8715436" cy="4786346"/>
          </a:xfrm>
          <a:prstGeom prst="rect">
            <a:avLst/>
          </a:prstGeom>
          <a:noFill/>
        </p:spPr>
      </p:pic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1223358" y="2132856"/>
            <a:ext cx="692948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В мае 1935 года Сталинградским краевым комитетом партии принято решение организовать партийный архив. Штат составлял 3 единицы: заведующий </a:t>
            </a:r>
            <a:r>
              <a:rPr lang="ru-RU" dirty="0" err="1">
                <a:solidFill>
                  <a:prstClr val="black"/>
                </a:solidFill>
              </a:rPr>
              <a:t>партархивом</a:t>
            </a:r>
            <a:r>
              <a:rPr lang="ru-RU" dirty="0">
                <a:solidFill>
                  <a:prstClr val="black"/>
                </a:solidFill>
              </a:rPr>
              <a:t>, научный работник и старший архивариус. Заведующим партийным архивом утверждён Семён Ефимович Новиков. Архив располагался по адресу г. Сталинград, ул. </a:t>
            </a:r>
            <a:r>
              <a:rPr lang="ru-RU" dirty="0" err="1">
                <a:solidFill>
                  <a:prstClr val="black"/>
                </a:solidFill>
              </a:rPr>
              <a:t>Мариненская</a:t>
            </a:r>
            <a:r>
              <a:rPr lang="ru-RU" dirty="0">
                <a:solidFill>
                  <a:prstClr val="black"/>
                </a:solidFill>
              </a:rPr>
              <a:t>, д. 1.</a:t>
            </a:r>
          </a:p>
          <a:p>
            <a:r>
              <a:rPr lang="ru-RU" dirty="0">
                <a:solidFill>
                  <a:prstClr val="black"/>
                </a:solidFill>
              </a:rPr>
              <a:t>Первоначальными задачами архива стали сбор, концентрирование архивных материалов по истории партии, Октябрьской революции и гражданской войны и выдача справок. Институтом Маркса-Энгельса-Ленина при ЦК ВКП (б) в Сталинградский партийный архив были высланы Правила приведения в должный порядок хранения и использования архивных материалов организаций ВКП (б) и ВЛКСМ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726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286248" y="642918"/>
            <a:ext cx="4429156" cy="5500726"/>
          </a:xfrm>
          <a:solidFill>
            <a:schemeClr val="bg1">
              <a:alpha val="83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8 октября 1991 г.       на базе партийного архива Волгоградского обкома КП РСФСР образован Волгоградский областной центр документации новейшей истории (ВОЦДНИ)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96257" name="Picture 1" descr="\\Server\all\!Разное\ФОТОАРХИВ ЦДНИВО\ЗДАНИЕ\IMG_98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642918"/>
            <a:ext cx="3643338" cy="5465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Server\all\Киреева А.В\для мероприятий\День архива\img_01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857364"/>
            <a:ext cx="3881308" cy="426085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341635"/>
            <a:ext cx="8286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 Уставе Государственного казенного учреждения Волгоградской области «Центр документации новейшей истории Волгоградской области» юридически закреплено, что учреждение является архивом и…</a:t>
            </a:r>
            <a:endParaRPr lang="ru-RU" sz="2000" dirty="0"/>
          </a:p>
        </p:txBody>
      </p:sp>
      <p:pic>
        <p:nvPicPr>
          <p:cNvPr id="7172" name="Picture 4" descr="\\Server\all\Киреева А.В\для мероприятий\День архива\Page_0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857364"/>
            <a:ext cx="3214710" cy="4286280"/>
          </a:xfrm>
          <a:prstGeom prst="rect">
            <a:avLst/>
          </a:prstGeom>
          <a:noFill/>
        </p:spPr>
      </p:pic>
      <p:pic>
        <p:nvPicPr>
          <p:cNvPr id="7174" name="Picture 6" descr="\\Server\all\Киреева А.В\для мероприятий\День архива\Page_00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1857364"/>
            <a:ext cx="3214710" cy="4286280"/>
          </a:xfrm>
          <a:prstGeom prst="rect">
            <a:avLst/>
          </a:prstGeom>
          <a:noFill/>
        </p:spPr>
      </p:pic>
      <p:pic>
        <p:nvPicPr>
          <p:cNvPr id="7176" name="Picture 8" descr="\\Server\all\Киреева А.В\для мероприятий\День архива\fa9e7c_c82d299c60d24fd4a9cb0576dbcea305~mv2.png_srz_836_449_85_22_0.50_1.20_0.00_png_srz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64" y="1594618"/>
            <a:ext cx="8715436" cy="4786346"/>
          </a:xfrm>
          <a:prstGeom prst="rect">
            <a:avLst/>
          </a:prstGeom>
          <a:noFill/>
        </p:spPr>
      </p:pic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1146205" y="1772816"/>
            <a:ext cx="692948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2.1. Архив осуществляет деятельность по комплектованию, учету, хранению и использованию документов Архивного фонда Российской Федерации, а также других архивных документов в целях обеспечения реализации предусмотренных законодательством Российской Федерации полномочий органа исполнительной власти Волгоградской области, уполномоченного в сфере культуры, искусства и историко-культурного наследия, государственного управления архивным делом в Волгоградской области, контроля за сохранностью, комплектованием, учетом и использованием документов архивного фонда Волгоградской области как составной части  архивного фонда Российской Федерации и других архивных документов, делопроизводства и документооборота в органах исполнительной власти Волгоградской области, рассекречивания и продления сроков засекречивания архивных документов Волгоградской области.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65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785926"/>
            <a:ext cx="8929718" cy="314327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 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В настоящее время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структуре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ГКУВО «ЦДНИВО» – 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7 отделов и сектор финансово-экономической работы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219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ivo.ru/files/documents/save_2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27584" y="1399180"/>
            <a:ext cx="7607895" cy="507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02441" y="260648"/>
            <a:ext cx="78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4D1C1B"/>
                </a:solidFill>
                <a:latin typeface="Arial Black" pitchFamily="34" charset="0"/>
              </a:rPr>
              <a:t>Отдел сохранности и государственного учета документов</a:t>
            </a:r>
          </a:p>
        </p:txBody>
      </p:sp>
    </p:spTree>
    <p:extLst>
      <p:ext uri="{BB962C8B-B14F-4D97-AF65-F5344CB8AC3E}">
        <p14:creationId xmlns:p14="http://schemas.microsoft.com/office/powerpoint/2010/main" val="580686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 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714348" y="836712"/>
            <a:ext cx="7772400" cy="5306932"/>
          </a:xfrm>
          <a:solidFill>
            <a:schemeClr val="bg1">
              <a:alpha val="76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На 01.01.2020 года объем архивных документов ГКУВО «ЦДНИВО» составляет 888139 ед. хр. Из них, управленческая документация – 336765 ед. хр.; документы личного происхождения – 4120 ед. хр.; документы по личному составу – 543106 ед. хр.; фотодокументы – 4143 ед. хр. (единиц учета); МЧД – 5 ед. хр.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С целью улучшения физического состояния дел после перевода документов в электронный вид –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в 2019 году подшито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и переплетено 35 единиц хранения дел управленческой документации. Подшиты 51 дело фонда, 213 описей, переплетено 10 сшивов газет.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Отреставрировано 62 единицы хранения, 382 листа. </a:t>
            </a:r>
          </a:p>
        </p:txBody>
      </p:sp>
    </p:spTree>
    <p:extLst>
      <p:ext uri="{BB962C8B-B14F-4D97-AF65-F5344CB8AC3E}">
        <p14:creationId xmlns:p14="http://schemas.microsoft.com/office/powerpoint/2010/main" val="2122670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2910" y="260648"/>
            <a:ext cx="78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4D1C1B"/>
                </a:solidFill>
                <a:latin typeface="Arial Black" pitchFamily="34" charset="0"/>
              </a:rPr>
              <a:t>Отдел работы с источниками комплектования</a:t>
            </a:r>
          </a:p>
        </p:txBody>
      </p:sp>
      <p:pic>
        <p:nvPicPr>
          <p:cNvPr id="1028" name="Picture 4" descr="https://cdnivo.ru/files/documents/komplekt_photo_2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5168032" cy="47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384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89807" y="476672"/>
            <a:ext cx="8929718" cy="50720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 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 1 января 2020 года 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ГКУВО «ЦДНИВО» – 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66 организаций источников комплектования.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списке граждан-источников комплектования на 01 января 2020 года – 52 держателя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личных фондов.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2844" y="5429264"/>
            <a:ext cx="8643998" cy="128586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 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Союз держателей личных фондов ГКУВО «ЦДНИВО». 11 мая 2018 года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6" name="Рисунок 5" descr="C:\Documents and Settings\Татьяна\Рабочий стол\100 ЛЕТ АРХИВНОЙ СЛУЖБЕ\11 мая 2018 г. - союз держателей личных фондов\IMG_906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214290"/>
            <a:ext cx="7299391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3641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2844" y="5572140"/>
            <a:ext cx="8643998" cy="128586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 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Презентация личного фонда</a:t>
            </a:r>
            <a:b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М.Е. Чулковой. 9 ноября 2017 г.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1029" name="Picture 5" descr="\\Server\all\!Разное\ФОТОАРХИВ ЦДНИВО\90 летие Чулковой М.Е\IMG_1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500174"/>
            <a:ext cx="4376359" cy="3000396"/>
          </a:xfrm>
          <a:prstGeom prst="rect">
            <a:avLst/>
          </a:prstGeom>
          <a:noFill/>
        </p:spPr>
      </p:pic>
      <p:pic>
        <p:nvPicPr>
          <p:cNvPr id="1030" name="Picture 6" descr="\\Server\all\!Разное\ФОТОАРХИВ ЦДНИВО\90 летие Чулковой М.Е\IMG_1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976558"/>
            <a:ext cx="4000528" cy="2667019"/>
          </a:xfrm>
          <a:prstGeom prst="rect">
            <a:avLst/>
          </a:prstGeom>
          <a:noFill/>
        </p:spPr>
      </p:pic>
      <p:pic>
        <p:nvPicPr>
          <p:cNvPr id="1031" name="Picture 7" descr="\\Server\all\!Разное\ФОТОАРХИВ ЦДНИВО\90 летие Чулковой М.Е\IMG_11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142852"/>
            <a:ext cx="3964808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797511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</a:rPr>
              <a:t>10 июля  1923 года </a:t>
            </a:r>
            <a:endParaRPr lang="ru-RU" sz="3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при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президиуме  Царицынского 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</a:rPr>
              <a:t>губисполкома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было организовано губернское  архивное бюро, бывшее одновременно и архивным управлением, и архивным учреждением,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что послужило началу строительства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архивной отрасли на территории современной Волгоградской 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области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1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700808"/>
            <a:ext cx="7904877" cy="446449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1560" y="357166"/>
            <a:ext cx="78895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4D1C1B"/>
                </a:solidFill>
                <a:latin typeface="Arial Black" pitchFamily="34" charset="0"/>
              </a:rPr>
              <a:t>Отдел использования документов и социально-правовой информации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7544" y="-171400"/>
            <a:ext cx="8424936" cy="684076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 </a:t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Наше архивное учреждение организует использование документов и фотодокументов в читальном зале, средствах массовой информации, выставках, связанных с памятными и юбилейными датами в истории Отечества, г. Волгограда и области, теле-радиопередачах, проводит дни «открытых дверей», экскурсии. За отчетный период проведено 111 мероприятий, из них: 25 экскурсии, 33 сообщения для информационных мероприятий, 50 статей и информационных писем, 3 радио и телепередачи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. 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548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7544" y="0"/>
            <a:ext cx="8352928" cy="652534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  <a:t> </a:t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Работники отдела использования документов и социально-правовой информации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в 2019 году подготовили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19 историко-документальных стационарных и выездных выставок архивных документов, в том числе 10 виртуальных: «Году театра в России посвящается», к 75-летию образования Волгоградского государственного аграрного университета, к 90-летию Волгоградского государственного технического университета, «Волжский: 65 лет истории», виртуальные историко-документальные выставки «Люди. Годы. Судьбы. Советские руководители районов Волгоградской области» и другие.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/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В 2019 году читальный зал посетило - 104 пользователей, выдано 1327 ед. хранения. Количество посещений читального зала за 2019 год составило 915. Было оформлено по запросам граждан и организаций 314 копий документов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.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038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2844" y="4786322"/>
            <a:ext cx="8643998" cy="1928802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/>
              <a:t> 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5534561"/>
            <a:ext cx="8572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Экскурсия по выставке документов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«Знаменитые земляки: А.В.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Апарина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», посвященная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75-летию со дня рождения А.В.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Апариной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  20 апреля 2016 г.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0964" name="Picture 4" descr="\\Server\all\!Разное\ФОТОАРХИВ ЦДНИВО\выставки\Выставка_20.04.2016_А.В.Апарина\IMG_64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42852"/>
            <a:ext cx="3750495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5" name="Picture 5" descr="\\Server\all\!Разное\ФОТОАРХИВ ЦДНИВО\выставки\Выставка_20.04.2016_А.В.Апарина\IMG_65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857232"/>
            <a:ext cx="4071966" cy="2759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6" name="Picture 6" descr="\\Server\all\!Разное\ФОТОАРХИВ ЦДНИВО\выставки\Выставка_20.04.2016_А.В.Апарина\IMG_65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2857496"/>
            <a:ext cx="3857588" cy="2571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 txBox="1">
            <a:spLocks/>
          </p:cNvSpPr>
          <p:nvPr/>
        </p:nvSpPr>
        <p:spPr>
          <a:xfrm>
            <a:off x="2786050" y="214290"/>
            <a:ext cx="3929090" cy="7143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Проект </a:t>
            </a:r>
            <a:b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«ЛЮДИ. ГОДЫ. СУДЬБЫ»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72705" name="Picture 1" descr="\\Server\all\Насонова Н.А\Иловлинский РИК Кадуцков Д.К\Краюшкин Ф.А. 1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60007">
            <a:off x="633795" y="1787160"/>
            <a:ext cx="3330248" cy="4194108"/>
          </a:xfrm>
          <a:prstGeom prst="rect">
            <a:avLst/>
          </a:prstGeom>
          <a:noFill/>
        </p:spPr>
      </p:pic>
      <p:pic>
        <p:nvPicPr>
          <p:cNvPr id="72707" name="Picture 3" descr="\\Server\all\Насонова Н.А\Иловлинский РИК Кадуцков Д.К\Никитина А.П. Об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55413">
            <a:off x="3189484" y="1700163"/>
            <a:ext cx="3348818" cy="4643446"/>
          </a:xfrm>
          <a:prstGeom prst="rect">
            <a:avLst/>
          </a:prstGeom>
          <a:noFill/>
        </p:spPr>
      </p:pic>
      <p:pic>
        <p:nvPicPr>
          <p:cNvPr id="72708" name="Picture 4" descr="\\Server\all\Насонова Н.А\Иловлинский РИК Кадуцков Д.К\Никитина А.П. 10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 rot="998634">
            <a:off x="5148412" y="1901888"/>
            <a:ext cx="3355413" cy="45157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2844" y="4786322"/>
            <a:ext cx="8643998" cy="1928802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/>
              <a:t> 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5165229"/>
            <a:ext cx="857256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Сотрудники ГКУВО «ЦДНИВО» представляют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губернатору Волгоградской области А.И.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Бочарову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материалы историко-документальной выставки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«Ветераны – гордость земли Волгоградской». 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25 апреля 2017 г.</a:t>
            </a:r>
          </a:p>
          <a:p>
            <a:pPr algn="ctr"/>
            <a:endParaRPr lang="ru-RU" sz="2400" dirty="0"/>
          </a:p>
        </p:txBody>
      </p:sp>
      <p:pic>
        <p:nvPicPr>
          <p:cNvPr id="8194" name="Picture 2" descr="\\Server\all\!Разное\ФОТОАРХИВ ЦДНИВО\25.04.2017 Выставка ветераны - гордость земли Волгоградской\IMG_56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85728"/>
            <a:ext cx="7000860" cy="4667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2844" y="4786322"/>
            <a:ext cx="8643998" cy="1928802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/>
              <a:t> 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4929198"/>
            <a:ext cx="892971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Н.А. Насонова, начальник отдела использования документов и социально-правовой информации ГКУВО «ЦДНИВО»,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представляет материалы историко-документальной выставки «Ветераны – гордость земли Волгоградской»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И.А. Соловьевой, депутату Волгоградской областной думы.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25 апреля 2017 г.</a:t>
            </a:r>
          </a:p>
          <a:p>
            <a:pPr algn="ctr"/>
            <a:endParaRPr lang="ru-RU" sz="2400" dirty="0"/>
          </a:p>
        </p:txBody>
      </p:sp>
      <p:pic>
        <p:nvPicPr>
          <p:cNvPr id="5" name="Рисунок 4" descr="C:\Documents and Settings\Татьяна\Рабочий стол\100 ЛЕТ АРХИВНОЙ СЛУЖБЕ\Выставки\25 апреля 2017 г. - Ветераны - гордость земли Волгоградской\IMG_56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85728"/>
            <a:ext cx="7000924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2844" y="4786322"/>
            <a:ext cx="8643998" cy="1928802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/>
              <a:t> 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5" name="Picture 3" descr="\\Server\all\!Разное\ФОТОАРХИВ ЦДНИВО\15.02.2018 экскурсия\IMG_4156.JPG"/>
          <p:cNvPicPr>
            <a:picLocks noChangeAspect="1" noChangeArrowheads="1"/>
          </p:cNvPicPr>
          <p:nvPr/>
        </p:nvPicPr>
        <p:blipFill>
          <a:blip r:embed="rId4" cstate="print"/>
          <a:srcRect l="20155"/>
          <a:stretch>
            <a:fillRect/>
          </a:stretch>
        </p:blipFill>
        <p:spPr bwMode="auto">
          <a:xfrm>
            <a:off x="394546" y="1460869"/>
            <a:ext cx="3745406" cy="3373545"/>
          </a:xfrm>
          <a:prstGeom prst="rect">
            <a:avLst/>
          </a:prstGeom>
          <a:noFill/>
        </p:spPr>
      </p:pic>
      <p:pic>
        <p:nvPicPr>
          <p:cNvPr id="4" name="Picture 2" descr="\\Server\all\!Разное\ФОТОАРХИВ ЦДНИВО\15.02.2018 экскурсия\IMG_4128.JPG"/>
          <p:cNvPicPr>
            <a:picLocks noChangeAspect="1" noChangeArrowheads="1"/>
          </p:cNvPicPr>
          <p:nvPr/>
        </p:nvPicPr>
        <p:blipFill>
          <a:blip r:embed="rId5" cstate="print"/>
          <a:srcRect l="7937"/>
          <a:stretch>
            <a:fillRect/>
          </a:stretch>
        </p:blipFill>
        <p:spPr bwMode="auto">
          <a:xfrm>
            <a:off x="4286248" y="642918"/>
            <a:ext cx="4537982" cy="3286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94546" y="5242891"/>
            <a:ext cx="84296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Экскурсия по историко-документальной выставке «Комсомольцы и молодежь в годы Великой Отечественной Войны 1941-1945 гг.»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2844" y="4786322"/>
            <a:ext cx="8643998" cy="1928802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/>
              <a:t> 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5500702"/>
            <a:ext cx="8572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Экскурсия для учащихся и педагогов МОУ «Средняя школа № 7 Центрального района г. Волгограда», посвященная работе архивистов. 29 сентября 2016 г.</a:t>
            </a:r>
          </a:p>
        </p:txBody>
      </p:sp>
      <p:pic>
        <p:nvPicPr>
          <p:cNvPr id="58370" name="Picture 2" descr="\\Server\all\!Разное\ФОТОАРХИВ ЦДНИВО\выставка в ГКУВО ЦДНИВО школьники 29 09 2016\IMG_97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52"/>
            <a:ext cx="3964809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1" name="Picture 3" descr="\\Server\all\!Разное\ФОТОАРХИВ ЦДНИВО\выставка в ГКУВО ЦДНИВО школьники 29 09 2016\IMG_98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357298"/>
            <a:ext cx="4286280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2" name="Picture 4" descr="\\Server\all\!Разное\ФОТОАРХИВ ЦДНИВО\выставка в ГКУВО ЦДНИВО школьники 29 09 2016\IMG_97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2928934"/>
            <a:ext cx="3571900" cy="238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2844" y="5000636"/>
            <a:ext cx="8643998" cy="1714488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/>
              <a:t> 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5338083"/>
            <a:ext cx="8429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Выступления сотрудников ГКУВО «ЦДНИВО» на </a:t>
            </a:r>
          </a:p>
          <a:p>
            <a:pPr algn="ctr"/>
            <a:r>
              <a:rPr lang="ru-RU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научно-практической конференции «Великая Отечественная война 1941-1945 гг. в памяти народа: уроки Сталинграда». </a:t>
            </a:r>
          </a:p>
          <a:p>
            <a:pPr algn="ctr"/>
            <a:r>
              <a:rPr lang="ru-RU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12 апреля 2018 г.</a:t>
            </a:r>
            <a:endParaRPr lang="ru-RU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 descr="\\Server\all\!Разное\ФОТОАРХИВ ЦДНИВО\конференция Великая отеч война 1941-1945 гг. в пам народа. уроки Сталинг 12.04.2018\IMG_68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42852"/>
            <a:ext cx="3536181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\\Server\all\!Разное\ФОТОАРХИВ ЦДНИВО\конференция Великая отеч война 1941-1945 гг. в пам народа. уроки Сталинг 12.04.2018\IMG_7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142853"/>
            <a:ext cx="3536181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\\Server\all\!Разное\ФОТОАРХИВ ЦДНИВО\конференция Великая отеч война 1941-1945 гг. в пам народа. уроки Сталинг 12.04.2018\IMG_71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2643182"/>
            <a:ext cx="3276625" cy="241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\\Server\all\!Разное\ФОТОАРХИВ ЦДНИВО\конференция Великая отеч война 1941-1945 гг. в пам народа. уроки Сталинг 12.04.2018\P10905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2643182"/>
            <a:ext cx="3357586" cy="251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932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357166"/>
            <a:ext cx="7858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Сеть архивных органов и учреждений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Волгоградской области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на 01 января 2020 года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1500174"/>
            <a:ext cx="771530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FontTx/>
              <a:buChar char="-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Отдел по работе с архивами комитета культуры Волгоградской области (уполномоченный орган исполнительной власти Волгоградской области в сфере архивного дела)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3 государственных архива Волгоградской области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1 архив по личному составу             - 35 архивных отдела</a:t>
            </a: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38 муниципальных архива                - 1428 архивных организаций</a:t>
            </a:r>
          </a:p>
        </p:txBody>
      </p:sp>
      <p:pic>
        <p:nvPicPr>
          <p:cNvPr id="9217" name="Picture 1" descr="\\Server\all\Киреева А.В\для мероприятий\День архива\fe5b466ebfc820ce34d49007fe6c33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3495265"/>
            <a:ext cx="4857784" cy="31604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4183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Вручение сборника научно-практической конференции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«Великая Отечественная война 1941-1945 гг. в памяти народа: уроки Сталинграда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», 16.04.2019 года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42941"/>
            <a:ext cx="8229600" cy="3840480"/>
          </a:xfrm>
        </p:spPr>
      </p:pic>
    </p:spTree>
    <p:extLst>
      <p:ext uri="{BB962C8B-B14F-4D97-AF65-F5344CB8AC3E}">
        <p14:creationId xmlns:p14="http://schemas.microsoft.com/office/powerpoint/2010/main" val="2002151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3212976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ВЫСТАВКИ «ХРАНИТЕЛИ ИСТОРИИ: 95 ЛЕТ АРХИВНОЙ СЛУЖБЕ ВОЛГОГРАДСКОЙ ОБЛАСТИ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pic>
        <p:nvPicPr>
          <p:cNvPr id="2050" name="Picture 2" descr="https://cdnivo.ru/files/styles/in_photos_slider/public/news/13_07_2018_8.jpg?itok=bXsv07y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02" y="169781"/>
            <a:ext cx="4386120" cy="292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dnivo.ru/files/styles/in_photos_slider/public/news/09_07_2020_4.jpg?itok=TfeF_xs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7744"/>
            <a:ext cx="3361614" cy="43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4716701"/>
            <a:ext cx="64807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В 2020 году исполняется 85 лет со дня образования Центра документации новейшей истории Волгоградской области. Историко-документальная выставка «…И нами гордится страна. А значит, мы служим России» посвящена этому событию.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2844" y="5953449"/>
            <a:ext cx="8643998" cy="643983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 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Материалы историко-документальной выставки «…И нами гордится страна. А значит, мы служим России»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pic>
        <p:nvPicPr>
          <p:cNvPr id="3074" name="Picture 2" descr="https://cdnivo.ru/files/styles/in_photos_slider/public/news/09_07_2020_7.jpg?itok=8lqP_WV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248091"/>
            <a:ext cx="4535737" cy="238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dnivo.ru/files/styles/in_photos_slider/public/news/09_07_2020_3.jpg?itok=t8uVQ9D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38449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dnivo.ru/files/styles/in_photos_slider/public/news/09_07_2020_1.jpg?itok=wjHKliJ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36" y="2811772"/>
            <a:ext cx="4261751" cy="281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 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0991" y="1698939"/>
            <a:ext cx="7615774" cy="44644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7235" y="282240"/>
            <a:ext cx="78895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4D1C1B"/>
                </a:solidFill>
                <a:latin typeface="Arial Black" pitchFamily="34" charset="0"/>
              </a:rPr>
              <a:t>Отдел информационных архивных технологий и научно-справочной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72561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2844" y="5429264"/>
            <a:ext cx="8643998" cy="128586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 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6146" name="Picture 2" descr="\\Server\all\Насонова Н.А\ФИЛЬМ - материалы\Отдел научно-справочной информации\2018 г. 22 марта. Начальник отдела Студеникина Е.В., главный специалист Киреева А.В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427193"/>
            <a:ext cx="4071966" cy="2715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\\Server\all\Насонова Н.А\ФИЛЬМ - материалы\Отдел научно-справочной информации\2010 г. 20 июля. Работа с дизайнером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3" y="357166"/>
            <a:ext cx="342902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\\Server\all\Насонова Н.А\ФИЛЬМ - материалы\Отдел научно-справочной информации\2018 г. 27 февраля. Сотрудники отдела научно-справочной информации. Слева – начальник отдела Студеникина Е.В., главные специалисты – Верхушина А.С., Киреева А.В.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357562"/>
            <a:ext cx="3714776" cy="246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143372" y="3571876"/>
            <a:ext cx="4786346" cy="289310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соответствии с планом – заданием на предоставление государственных услуг и выполнение работ на 2019 год, утвержденным комитетом культуры Волгоградской области, ГКУВО «ЦДНИВО» введено в систему автоматизированного государственного учета документов Архивного фонда Российской Федерации (ПК «Архивный фонд») 9069 записей, в том числе 9066 записей на уровне дел по 7 описям, 3 записи на уровне фонда. Всего на 01 января 2020 года в ПК «Архивный фонд» введено: 4232 фонда, 276 описи, 71316 ед. хр.</a:t>
            </a:r>
          </a:p>
        </p:txBody>
      </p:sp>
    </p:spTree>
    <p:extLst>
      <p:ext uri="{BB962C8B-B14F-4D97-AF65-F5344CB8AC3E}">
        <p14:creationId xmlns:p14="http://schemas.microsoft.com/office/powerpoint/2010/main" val="1524418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2844" y="5429264"/>
            <a:ext cx="8643998" cy="128586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 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7170" name="Picture 2" descr="\\Server\all\Насонова Н.А\ФИЛЬМ - материалы\Отдел информационных технологий\IMG_77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85728"/>
            <a:ext cx="4071966" cy="285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\\Server\all\Насонова Н.А\ФИЛЬМ - материалы\Отдел информационных технологий\IMG_77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1412776"/>
            <a:ext cx="4528683" cy="3087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57158" y="4941168"/>
            <a:ext cx="8286808" cy="138499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настоящее время в ГКУВО «ЦДНИВО» имеется 10121 опись по 4232 фондам, в том числе оцифровано 9353 описей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355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В 2020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</a:rPr>
              <a:t>году продолжилась работа по совершенствованию научно-справочного аппарата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</a:rPr>
              <a:t>архива</a:t>
            </a:r>
            <a:r>
              <a:rPr lang="ru-RU" sz="2600" b="1" dirty="0"/>
              <a:t/>
            </a:r>
            <a:br>
              <a:rPr lang="ru-RU" sz="2600" b="1" dirty="0"/>
            </a:br>
            <a:endParaRPr lang="ru-RU" sz="2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 ГКУВО «ЦДНИВО» хранится страховой фонд на ОЦД в количестве 1880 ед. хр. (238727 кадров), фонд пользования на 2124 ед. хр.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 настоящее время в ГКУВО «ЦДНИВО» имеется 10121 опись по 4232 фондам, в том числе оцифровано 9353 описей.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систематическом каталоге ГКУВО «ЦДНИВО» на 1 января 2020 года числится 71513 карточек, в том числе – 8462 карточки, закаталогизированных в соответствии с ЕКДИ.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 нашем архивном учреждении имеются картотеки, позволяющие ускорить поиск документов.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077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1560" y="357166"/>
            <a:ext cx="78895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4D1C1B"/>
                </a:solidFill>
                <a:latin typeface="Arial Black" pitchFamily="34" charset="0"/>
              </a:rPr>
              <a:t>Отдел научно-исследовательской работы</a:t>
            </a:r>
          </a:p>
        </p:txBody>
      </p:sp>
      <p:pic>
        <p:nvPicPr>
          <p:cNvPr id="1026" name="Picture 2" descr="C:\Users\Секретарь\Desktop\Фото лысенко за столо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2071702" cy="228601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027" name="Picture 3" descr="C:\Users\Секретарь\Desktop\DSCN30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1285860"/>
            <a:ext cx="2357454" cy="228601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029" name="Picture 5" descr="C:\Users\Секретарь\Desktop\Бетина Л.А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3786190"/>
            <a:ext cx="1643074" cy="257176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030" name="Picture 6" descr="C:\Users\Секретарь\Desktop\DSCN30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1285860"/>
            <a:ext cx="2143140" cy="228601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031" name="Picture 7" descr="C:\Users\Секретарь\Desktop\28_02_20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88" y="3786190"/>
            <a:ext cx="1643074" cy="2500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1032" name="Picture 8" descr="C:\Users\Секретарь\Desktop\24_05_2019_1_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1538" y="3786190"/>
            <a:ext cx="1428760" cy="257176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6961" y="5201319"/>
            <a:ext cx="9144000" cy="128586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 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Результаты работы 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отдела научно-исследовательской работы  ГКУВО «ЦДНИВО»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1026" name="Picture 2" descr="\\Server\all\Филёва Т.А\IMG_20200709_1635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0648"/>
            <a:ext cx="8424936" cy="47390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2844" y="5429264"/>
            <a:ext cx="8643998" cy="128586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 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88640"/>
            <a:ext cx="8677628" cy="637097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Работники отдела научно-исследовательской работы подготовили и провели двенадцать круглых столов: «Вооружение судов Волжского речного флота в период Сталинградской битвы»; «Командный состав в Сталинградской битве»; «Неизвестные работы художника Петра Баранова, выполненные в Сталинграде в 1942-1943 гг.»; «Захоронения советских воинов, погибших в период Сталинградской битвы на территории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Среднеахтубинского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района Волгоградской области» и другие.         Подготовлено и проведено 3 радио и телепередачи: Булатов В.В. «Нижняя Волга и Северный Каспий в 1942-1943 гг.: обеспечение коренного перелома в войне», Усик Б.Г.: интервью в рамках подготовки репортажа ВТРК, посвященного подвигу 33-х бойцов и командиров 1379-го стрелкового полка 87-й стрелковой дивизии 62-й армии, остановивших у хутора Малая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Россошка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 немецкие танки в разгар Сталинградской битвы, Усик Б.Г. - участие в ток-шоу «Скажите честно» на МТВ, посвященному началу Сталинградской битвы.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 ИСТОРИИ АРХИВНОГО ДЕЛА</a:t>
            </a:r>
            <a:endParaRPr lang="ru-RU" dirty="0"/>
          </a:p>
        </p:txBody>
      </p:sp>
      <p:pic>
        <p:nvPicPr>
          <p:cNvPr id="5" name="Picture 2" descr="\\Server\all\Киреева А.В\для мероприятий\День архива\1-dekret-ot-1-iyunja-1918-g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853937" y="1600200"/>
            <a:ext cx="3245125" cy="4525963"/>
          </a:xfrm>
          <a:prstGeom prst="rect">
            <a:avLst/>
          </a:prstGeom>
          <a:noFill/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283968" y="1196752"/>
            <a:ext cx="4402832" cy="2160240"/>
          </a:xfrm>
          <a:prstGeom prst="rect">
            <a:avLst/>
          </a:prstGeom>
        </p:spPr>
      </p:pic>
      <p:pic>
        <p:nvPicPr>
          <p:cNvPr id="7" name="Picture 3" descr="\\Server\all\Киреева А.В\для мероприятий\День архива\0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9401" y="3429000"/>
            <a:ext cx="4071966" cy="29105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4619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cap="all" dirty="0" smtClean="0"/>
              <a:t/>
            </a:r>
            <a:br>
              <a:rPr lang="ru-RU" sz="2400" cap="all" dirty="0" smtClean="0"/>
            </a:br>
            <a:r>
              <a:rPr lang="ru-RU" sz="2400" b="1" cap="all" dirty="0" smtClean="0">
                <a:solidFill>
                  <a:schemeClr val="accent6">
                    <a:lumMod val="50000"/>
                  </a:schemeClr>
                </a:solidFill>
              </a:rPr>
              <a:t>25 </a:t>
            </a:r>
            <a:r>
              <a:rPr lang="ru-RU" sz="2400" b="1" cap="all" dirty="0">
                <a:solidFill>
                  <a:schemeClr val="accent6">
                    <a:lumMod val="50000"/>
                  </a:schemeClr>
                </a:solidFill>
              </a:rPr>
              <a:t>ИЮНЯ 2020 Г. СОСТОЯЛОСЬ ОЧЕРЕДНОЕ ЗАСЕДАНИЕ КРУГЛОГО СТОЛА НА ТЕМУ: «ФОРМЫ УВЕКОВЕЧЕНИЯ ПАМЯТИ ПОГИБШИХ ПРИ ЗАЩИТЕ ОТЕЧЕСТВА»</a:t>
            </a:r>
            <a:br>
              <a:rPr lang="ru-RU" sz="2400" b="1" cap="all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https://cdnivo.ru/files/styles/in_photos_slider/public/news/03_07_2020_3.jpg?itok=HAYfWNpS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209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79646">
                    <a:lumMod val="50000"/>
                  </a:srgbClr>
                </a:solidFill>
              </a:rPr>
              <a:t>Отдел планирования и организационно-методической работы</a:t>
            </a:r>
            <a:endParaRPr lang="ru-RU" dirty="0"/>
          </a:p>
        </p:txBody>
      </p:sp>
      <p:pic>
        <p:nvPicPr>
          <p:cNvPr id="2050" name="Picture 2" descr="https://cdnivo.ru/files/documents/kadru_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1" y="1700808"/>
            <a:ext cx="786665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0365" y="5013176"/>
            <a:ext cx="83541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Работники отдела занимаются организацией перспективного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и текущего планирования,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предоставлением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отчетности по исполнению государственных услуг и выполнению работ,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организацией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и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координацией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научно-методической работы ГКУВО «ЦДНИВО» в области архивоведения,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организацией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работ по документационному обеспечению ГКУВО «ЦДНИВО»,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ведением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кадрового учёта.</a:t>
            </a:r>
          </a:p>
        </p:txBody>
      </p:sp>
    </p:spTree>
    <p:extLst>
      <p:ext uri="{BB962C8B-B14F-4D97-AF65-F5344CB8AC3E}">
        <p14:creationId xmlns:p14="http://schemas.microsoft.com/office/powerpoint/2010/main" val="3017876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Отдел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режимно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-секретной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работы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https://cdnivo.ru/files/documents/panov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0150" y="2153444"/>
            <a:ext cx="25527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Основная задача отдела: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исполнение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требований Закона Российской Федерации «О государственной тайне»,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обеспечение режима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секретности в учреждении,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ведение секретного делопроизводства,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проводение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комплекса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работ по рассекречиванию документов.</a:t>
            </a:r>
          </a:p>
        </p:txBody>
      </p:sp>
    </p:spTree>
    <p:extLst>
      <p:ext uri="{BB962C8B-B14F-4D97-AF65-F5344CB8AC3E}">
        <p14:creationId xmlns:p14="http://schemas.microsoft.com/office/powerpoint/2010/main" val="610833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432" y="3745241"/>
            <a:ext cx="2332858" cy="25322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7033"/>
            <a:ext cx="2075709" cy="25562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Сектор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финансово-экономической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работы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004048" y="1637557"/>
            <a:ext cx="3898776" cy="463576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Основными задачами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сектора, с которыми успешно справляются его работники,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являются рациональное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использование бюджетных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средств ГКУВО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ЦДНИВО», обеспечение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контроля наличия, движения и сохранности имущества, использования материальных, трудовых и финансовых ресурсов в соответствии с утвержденными нормами, нормативами и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сметами, заключение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государственных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контрактов, формирование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отчетности по результатам проведенных закупок товаров, работ, услуг.</a:t>
            </a:r>
          </a:p>
          <a:p>
            <a:pPr marL="0" indent="0" algn="just">
              <a:buNone/>
            </a:pPr>
            <a:endParaRPr lang="ru-RU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sz="2000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3074" name="Picture 2" descr="https://cdnivo.ru/files/documents/finecono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24" y="1637556"/>
            <a:ext cx="1456375" cy="230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205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0" y="271462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Общественная          и</a:t>
            </a:r>
            <a:r>
              <a:rPr kumimoji="0" lang="ru-RU" sz="5400" b="1" i="0" u="none" strike="noStrike" kern="1200" cap="all" spc="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 КУЛЬТУРНАЯ</a:t>
            </a:r>
            <a:r>
              <a:rPr kumimoji="0" lang="ru-RU" sz="54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 жизнь</a:t>
            </a:r>
            <a:endParaRPr kumimoji="0" lang="ru-RU" sz="540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0" y="271462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3" name="Рисунок 2" descr="\\Server\all\!Разное\ФОТОАРХИВ ЦДНИВО\ФОРУМ 30-31.03\АКЦИЯ\Акция сайт\IMG_03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4714908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\\Server\all\!Разное\ФОТОАРХИВ ЦДНИВО\ФОРУМ 30-31.03\АКЦИЯ\IMG_0322.JPG"/>
          <p:cNvPicPr/>
          <p:nvPr/>
        </p:nvPicPr>
        <p:blipFill>
          <a:blip r:embed="rId5" cstate="print"/>
          <a:srcRect l="15018" r="16418"/>
          <a:stretch>
            <a:fillRect/>
          </a:stretch>
        </p:blipFill>
        <p:spPr bwMode="auto">
          <a:xfrm>
            <a:off x="5143504" y="1340768"/>
            <a:ext cx="3676968" cy="3283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4714884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Сотрудники ГКУВО «ЦДНИВО»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на открытии Международного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историко-культурного форума «Межнациональное боевое братство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защитников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Сталинграда и современность». </a:t>
            </a: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 pitchFamily="34" charset="0"/>
                <a:cs typeface="Times New Roman" pitchFamily="18" charset="0"/>
              </a:rPr>
              <a:t>31 марта 2015 г.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4857760"/>
            <a:ext cx="9144064" cy="1857388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 </a:t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600" b="1" dirty="0" smtClean="0"/>
              <a:t>  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Сотрудники ГКУВО «ЦДНИВО» - активные участники                  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III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Культурного Форума регионов России 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«Образование и культура: потенциал взаимодействия и ресурсы НКО в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социокультурном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развитии регионов России». 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Июнь 2017 г.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7" name="Рисунок 6" descr="C:\Documents and Settings\Татьяна\Рабочий стол\20_06_2017_1.jpg"/>
          <p:cNvPicPr/>
          <p:nvPr/>
        </p:nvPicPr>
        <p:blipFill>
          <a:blip r:embed="rId4" cstate="print"/>
          <a:srcRect t="20000"/>
          <a:stretch>
            <a:fillRect/>
          </a:stretch>
        </p:blipFill>
        <p:spPr bwMode="auto">
          <a:xfrm>
            <a:off x="500034" y="214290"/>
            <a:ext cx="8215370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49000" contrast="-73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9512" y="5445224"/>
            <a:ext cx="8572560" cy="1255735"/>
          </a:xfrm>
          <a:solidFill>
            <a:schemeClr val="bg1">
              <a:alpha val="25000"/>
            </a:schemeClr>
          </a:solidFill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Сотрудники ГКУВО «ЦДНИВО» на возложении цветов            к братской могиле воинов 23-й гвардейской ордена Ленина стрелковой дивизии и 10-й дивизии войск НКВД. 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Picture 2" descr="\\Server\all\!Разное\ФОТОАРХИВ ЦДНИВО\2 ФЕВРАЛЯ 2017\IMG_07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953" y="116633"/>
            <a:ext cx="7967495" cy="5243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49000" contrast="-73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5357826"/>
            <a:ext cx="9144000" cy="1255735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Сотрудники ГКУВО «ЦДНИВО». 2020 год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6" y="0"/>
            <a:ext cx="8244408" cy="5496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5000636"/>
            <a:ext cx="9144064" cy="128586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 </a:t>
            </a:r>
            <a:b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Сотрудники ГКУВО «ЦДНИВО» - общественные наблюдатели на президентских выборах 2018 г.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3074" name="Picture 2" descr="\\Server\all\!Разное\ФОТОАРХИВ ЦДНИВО\14 марта 2018\IMG_5532.JPG"/>
          <p:cNvPicPr>
            <a:picLocks noChangeAspect="1" noChangeArrowheads="1"/>
          </p:cNvPicPr>
          <p:nvPr/>
        </p:nvPicPr>
        <p:blipFill>
          <a:blip r:embed="rId4" cstate="print"/>
          <a:srcRect l="5905" t="1783" r="23236" b="5522"/>
          <a:stretch>
            <a:fillRect/>
          </a:stretch>
        </p:blipFill>
        <p:spPr bwMode="auto">
          <a:xfrm>
            <a:off x="2585028" y="684590"/>
            <a:ext cx="1893107" cy="3776290"/>
          </a:xfrm>
          <a:prstGeom prst="rect">
            <a:avLst/>
          </a:prstGeom>
          <a:noFill/>
        </p:spPr>
      </p:pic>
      <p:pic>
        <p:nvPicPr>
          <p:cNvPr id="3075" name="Picture 3" descr="\\Server\all\!Разное\ФОТОАРХИВ ЦДНИВО\14 марта 2018\IMG_5538.JPG"/>
          <p:cNvPicPr>
            <a:picLocks noChangeAspect="1" noChangeArrowheads="1"/>
          </p:cNvPicPr>
          <p:nvPr/>
        </p:nvPicPr>
        <p:blipFill>
          <a:blip r:embed="rId5" cstate="print"/>
          <a:srcRect r="19768"/>
          <a:stretch>
            <a:fillRect/>
          </a:stretch>
        </p:blipFill>
        <p:spPr bwMode="auto">
          <a:xfrm>
            <a:off x="4714876" y="684589"/>
            <a:ext cx="1986972" cy="3776291"/>
          </a:xfrm>
          <a:prstGeom prst="rect">
            <a:avLst/>
          </a:prstGeom>
          <a:noFill/>
        </p:spPr>
      </p:pic>
      <p:pic>
        <p:nvPicPr>
          <p:cNvPr id="3076" name="Picture 4" descr="\\Server\all\!Разное\ФОТОАРХИВ ЦДНИВО\14 марта 2018\IMG_5547.JPG"/>
          <p:cNvPicPr>
            <a:picLocks noChangeAspect="1" noChangeArrowheads="1"/>
          </p:cNvPicPr>
          <p:nvPr/>
        </p:nvPicPr>
        <p:blipFill>
          <a:blip r:embed="rId6" cstate="print"/>
          <a:srcRect t="3383" r="28947" b="7895"/>
          <a:stretch>
            <a:fillRect/>
          </a:stretch>
        </p:blipFill>
        <p:spPr bwMode="auto">
          <a:xfrm>
            <a:off x="7000892" y="684590"/>
            <a:ext cx="2000264" cy="3776291"/>
          </a:xfrm>
          <a:prstGeom prst="rect">
            <a:avLst/>
          </a:prstGeom>
          <a:noFill/>
        </p:spPr>
      </p:pic>
      <p:pic>
        <p:nvPicPr>
          <p:cNvPr id="3077" name="Picture 5" descr="\\Server\all\!Разное\ФОТОАРХИВ ЦДНИВО\14 марта 2018\IMG_5554.JPG"/>
          <p:cNvPicPr>
            <a:picLocks noChangeAspect="1" noChangeArrowheads="1"/>
          </p:cNvPicPr>
          <p:nvPr/>
        </p:nvPicPr>
        <p:blipFill>
          <a:blip r:embed="rId7" cstate="print"/>
          <a:srcRect l="12500" t="11781" r="12500"/>
          <a:stretch>
            <a:fillRect/>
          </a:stretch>
        </p:blipFill>
        <p:spPr bwMode="auto">
          <a:xfrm>
            <a:off x="214282" y="714356"/>
            <a:ext cx="2071702" cy="3746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857488" y="500042"/>
            <a:ext cx="5572164" cy="1143008"/>
          </a:xfrm>
          <a:prstGeom prst="roundRect">
            <a:avLst/>
          </a:prstGeom>
          <a:solidFill>
            <a:srgbClr val="E4A680"/>
          </a:solidFill>
          <a:ln cmpd="dbl">
            <a:solidFill>
              <a:srgbClr val="4D1C1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На базе Главного архивного управления РСФСР создан Комитет по делам архивов  при Совете Министров СРФСР (Роскомархив)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57488" y="1857364"/>
            <a:ext cx="5572164" cy="857256"/>
          </a:xfrm>
          <a:prstGeom prst="roundRect">
            <a:avLst/>
          </a:prstGeom>
          <a:solidFill>
            <a:srgbClr val="E4A680"/>
          </a:solidFill>
          <a:ln cmpd="dbl">
            <a:solidFill>
              <a:srgbClr val="4D1C1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Государственная архивная служба России (</a:t>
            </a:r>
            <a:r>
              <a:rPr lang="ru-RU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Росархив</a:t>
            </a:r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488" y="2928934"/>
            <a:ext cx="5643602" cy="857256"/>
          </a:xfrm>
          <a:prstGeom prst="roundRect">
            <a:avLst/>
          </a:prstGeom>
          <a:solidFill>
            <a:srgbClr val="E4A680"/>
          </a:solidFill>
          <a:ln cmpd="dbl">
            <a:solidFill>
              <a:srgbClr val="4D1C1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Росархив</a:t>
            </a:r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переименован в </a:t>
            </a:r>
          </a:p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Федеральную службу России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488" y="4000504"/>
            <a:ext cx="5643602" cy="2428892"/>
          </a:xfrm>
          <a:prstGeom prst="roundRect">
            <a:avLst>
              <a:gd name="adj" fmla="val 6735"/>
            </a:avLst>
          </a:prstGeom>
          <a:solidFill>
            <a:srgbClr val="E4A680"/>
          </a:solidFill>
          <a:ln cmpd="dbl">
            <a:solidFill>
              <a:srgbClr val="4D1C1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Указом Президента Российской Федерации </a:t>
            </a:r>
          </a:p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«О системе и структуре федеральных органов исполнительной власти» </a:t>
            </a:r>
          </a:p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от 9 марта 2004 года № 314 </a:t>
            </a:r>
          </a:p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Федеральная архивная служба России преобразована </a:t>
            </a:r>
          </a:p>
          <a:p>
            <a:pPr algn="ctr"/>
            <a:r>
              <a:rPr lang="ru-RU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в Федеральное архивное агентство</a:t>
            </a:r>
            <a:endParaRPr lang="ru-RU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28662" y="500042"/>
            <a:ext cx="1714512" cy="1143008"/>
          </a:xfrm>
          <a:prstGeom prst="roundRect">
            <a:avLst/>
          </a:prstGeom>
          <a:solidFill>
            <a:srgbClr val="AB6843"/>
          </a:solidFill>
          <a:ln cmpd="dbl">
            <a:solidFill>
              <a:srgbClr val="4D1C1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 ноября 1990 года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28662" y="1857364"/>
            <a:ext cx="1714512" cy="857256"/>
          </a:xfrm>
          <a:prstGeom prst="roundRect">
            <a:avLst/>
          </a:prstGeom>
          <a:solidFill>
            <a:srgbClr val="AB6843"/>
          </a:solidFill>
          <a:ln cmpd="dbl">
            <a:solidFill>
              <a:srgbClr val="4D1C1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1992 год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28662" y="2928934"/>
            <a:ext cx="1714512" cy="857256"/>
          </a:xfrm>
          <a:prstGeom prst="roundRect">
            <a:avLst/>
          </a:prstGeom>
          <a:solidFill>
            <a:srgbClr val="AB6843"/>
          </a:solidFill>
          <a:ln cmpd="dbl">
            <a:solidFill>
              <a:srgbClr val="4D1C1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1996 </a:t>
            </a:r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год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28662" y="4000504"/>
            <a:ext cx="1714512" cy="2428892"/>
          </a:xfrm>
          <a:prstGeom prst="roundRect">
            <a:avLst>
              <a:gd name="adj" fmla="val 8766"/>
            </a:avLst>
          </a:prstGeom>
          <a:solidFill>
            <a:srgbClr val="AB6843"/>
          </a:solidFill>
          <a:ln cmpd="dbl">
            <a:solidFill>
              <a:srgbClr val="4D1C1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2004 год</a:t>
            </a:r>
          </a:p>
        </p:txBody>
      </p:sp>
    </p:spTree>
    <p:extLst>
      <p:ext uri="{BB962C8B-B14F-4D97-AF65-F5344CB8AC3E}">
        <p14:creationId xmlns:p14="http://schemas.microsoft.com/office/powerpoint/2010/main" val="651393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 ГКУВО «ЦДНИВО» состоялось Общероссийское голосование по вопросу одобрения изменений в Конституцию Российской Федерации</a:t>
            </a:r>
          </a:p>
        </p:txBody>
      </p:sp>
      <p:pic>
        <p:nvPicPr>
          <p:cNvPr id="4098" name="Picture 2" descr="https://cdnivo.ru/files/styles/in_photos_slider/public/news/03_07_2020_9.jpg?itok=cgX2Auze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505684" cy="23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dnivo.ru/files/styles/in_photos_slider/public/news/03_07_2020_11.jpg?itok=dNSq6f0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84" y="1626763"/>
            <a:ext cx="4660131" cy="31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cdnivo.ru/files/styles/in_photos_slider/public/news/03_07_2020_15.jpg?itok=Zzf1zpA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4490305" cy="299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cdnivo.ru/files/styles/in_photos_slider/public/news/03_07_2020_19.jpg?itok=G4Ifb9C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39544"/>
            <a:ext cx="4300091" cy="286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745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728046" y="2221373"/>
            <a:ext cx="1971762" cy="45719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5122" name="Picture 2" descr="https://cdnivo.ru/files/styles/in_photos_slider/public/news/03_07_2020_25.jpg?itok=ZFKTVko9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4638"/>
            <a:ext cx="4762624" cy="317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dnivo.ru/files/news/03_07_2020_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694" y="2829712"/>
            <a:ext cx="4860540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dnivo.ru/files/styles/in_photos_slider/public/news/03_07_2020_26.jpg?itok=sm0qeWM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4084067" cy="272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cdnivo.ru/files/styles/in_photos_slider/public/news/03_07_2020_30.jpg?itok=wRS47MD-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333867" y="849082"/>
            <a:ext cx="3664194" cy="244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441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860032" cy="3645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56792"/>
            <a:ext cx="4392488" cy="32943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5536" y="5201816"/>
            <a:ext cx="8429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Работники ГКУВО «ЦДНИВО» приняли участие в международной акции по высадке деревьев «Сад памяти»</a:t>
            </a:r>
          </a:p>
        </p:txBody>
      </p:sp>
    </p:spTree>
    <p:extLst>
      <p:ext uri="{BB962C8B-B14F-4D97-AF65-F5344CB8AC3E}">
        <p14:creationId xmlns:p14="http://schemas.microsoft.com/office/powerpoint/2010/main" val="4219250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2844" y="2428868"/>
            <a:ext cx="8786874" cy="1500174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ПРОФЕССИОНАЛЬНЫЕ ДОСТИЖЕНИЯ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5429264"/>
            <a:ext cx="9001156" cy="128586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Н.М. Ускова, начальник отдела сохранности 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 государственного учета документов ГКУВО «ЦДНИВО»,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 областном профессиональном конкурсе «Архивист года-2013».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10 августа 2013 г.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6" name="Рисунок 5" descr="C:\Documents and Settings\Татьяна\Рабочий стол\100 ЛЕТ АРХИВНОЙ СЛУЖБЕ\Архивист года 2013 г. 10 августа\IMG_9106.JPG"/>
          <p:cNvPicPr/>
          <p:nvPr/>
        </p:nvPicPr>
        <p:blipFill>
          <a:blip r:embed="rId4" cstate="print"/>
          <a:srcRect l="5405" r="11976" b="2293"/>
          <a:stretch>
            <a:fillRect/>
          </a:stretch>
        </p:blipFill>
        <p:spPr bwMode="auto">
          <a:xfrm>
            <a:off x="555813" y="188640"/>
            <a:ext cx="7889530" cy="5025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2844" y="5500702"/>
            <a:ext cx="9001156" cy="1214422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Диплом Н.М. </a:t>
            </a:r>
            <a:r>
              <a:rPr lang="ru-RU" sz="1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Усковой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за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III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место в номинации 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«Лучший специалист в области обеспечения сохранности и учета документов» отраслевого конкурса профессионального мастерства «Лучший архивист России 2015/16». 2016 г.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4" name="Рисунок 3" descr="C:\Documents and Settings\Татьяна\Рабочий стол\31_05_2018_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2927" y="188640"/>
            <a:ext cx="7500990" cy="514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4000" contrast="29000"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erver\all\!Разное\ФОТОАРХИВ ЦДНИВО\10 марта 2017\IMG_13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60648"/>
            <a:ext cx="7644058" cy="5096038"/>
          </a:xfrm>
          <a:prstGeom prst="rect">
            <a:avLst/>
          </a:prstGeom>
          <a:noFill/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77581" y="5733256"/>
            <a:ext cx="9144064" cy="1024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 </a:t>
            </a:r>
            <a:r>
              <a:rPr lang="ru-RU" sz="2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Конкурс «Молодой </a:t>
            </a:r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архивист-2017</a:t>
            </a:r>
            <a:r>
              <a:rPr lang="ru-RU" sz="2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» </a:t>
            </a:r>
            <a:endParaRPr lang="ru-RU" sz="2400" b="1" dirty="0" smtClean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</a:t>
            </a:r>
            <a:r>
              <a:rPr lang="ru-RU" sz="2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ГКУВО «ЦДНИВО»</a:t>
            </a:r>
          </a:p>
          <a:p>
            <a:r>
              <a:rPr lang="ru-RU" sz="2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10 марта 2017 г.</a:t>
            </a:r>
            <a:r>
              <a:rPr lang="ru-RU" sz="40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40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600" dirty="0" smtClean="0">
                <a:solidFill>
                  <a:prstClr val="black"/>
                </a:solidFill>
              </a:rPr>
              <a:t/>
            </a:r>
            <a:br>
              <a:rPr lang="ru-RU" sz="1600" dirty="0" smtClean="0">
                <a:solidFill>
                  <a:prstClr val="black"/>
                </a:solidFill>
              </a:rPr>
            </a:br>
            <a:endParaRPr lang="ru-RU" sz="16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7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7504" y="4869160"/>
            <a:ext cx="8643998" cy="1285860"/>
          </a:xfrm>
        </p:spPr>
        <p:txBody>
          <a:bodyPr>
            <a:noAutofit/>
          </a:bodyPr>
          <a:lstStyle/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обучение в «Школе молодого архивиста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» ГКУВО «ЦДНИВО» 2018-2019 гг.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04664"/>
            <a:ext cx="6084168" cy="4056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49000" contrast="-73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85720" y="5643578"/>
            <a:ext cx="8572560" cy="1112883"/>
          </a:xfrm>
        </p:spPr>
        <p:txBody>
          <a:bodyPr>
            <a:noAutofit/>
          </a:bodyPr>
          <a:lstStyle/>
          <a:p>
            <a:pPr indent="180975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5214950"/>
            <a:ext cx="8501122" cy="1754326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Б.Г. Усик, заместитель начальника отдела                                          научно-исследовательской работы ГКУВО «ЦДНИВО», постановлением Губернатора Волгоградской области                               от 29 декабря 2017 г. награжден медалью «За заслуги перед Волгоградской областью»</a:t>
            </a:r>
          </a:p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13666" name="Picture 2" descr="C:\Documents and Settings\Татьяна\Рабочий стол\16_01_2018_1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14290"/>
            <a:ext cx="7358114" cy="4905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49000" contrast="-73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85720" y="5643578"/>
            <a:ext cx="8572560" cy="1112883"/>
          </a:xfrm>
        </p:spPr>
        <p:txBody>
          <a:bodyPr>
            <a:noAutofit/>
          </a:bodyPr>
          <a:lstStyle/>
          <a:p>
            <a:pPr indent="180975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075" name="Picture 3" descr="\\Server\all\!Разное\ФОТОАРХИВ ЦДНИВО\100летие арх службы в ГКУВО ЦДНИВО 01.06.2018\IMG_98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786058"/>
            <a:ext cx="3750495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\\Server\all\!Разное\ФОТОАРХИВ ЦДНИВО\100летие арх службы в ГКУВО ЦДНИВО 01.06.2018\IMG_9907.JPG"/>
          <p:cNvPicPr>
            <a:picLocks noChangeAspect="1" noChangeArrowheads="1"/>
          </p:cNvPicPr>
          <p:nvPr/>
        </p:nvPicPr>
        <p:blipFill>
          <a:blip r:embed="rId5" cstate="print"/>
          <a:srcRect r="1786" b="4490"/>
          <a:stretch>
            <a:fillRect/>
          </a:stretch>
        </p:blipFill>
        <p:spPr bwMode="auto">
          <a:xfrm>
            <a:off x="2714612" y="142852"/>
            <a:ext cx="3571900" cy="2467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\\Server\all\!Разное\ФОТОАРХИВ ЦДНИВО\100летие арх службы в ГКУВО ЦДНИВО 01.06.2018\IMG_9895.JPG"/>
          <p:cNvPicPr>
            <a:picLocks noChangeAspect="1" noChangeArrowheads="1"/>
          </p:cNvPicPr>
          <p:nvPr/>
        </p:nvPicPr>
        <p:blipFill>
          <a:blip r:embed="rId6" cstate="print"/>
          <a:srcRect l="7547"/>
          <a:stretch>
            <a:fillRect/>
          </a:stretch>
        </p:blipFill>
        <p:spPr bwMode="auto">
          <a:xfrm>
            <a:off x="5000628" y="2786058"/>
            <a:ext cx="3500398" cy="25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85720" y="5380672"/>
            <a:ext cx="8501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С.А. Гончаров, начальник отдела по работе с архивами комитета культуры Волгоградской области, вручает памятные знаки         «100 лет архивной службы России» сотрудникам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ГКУВО «ЦДНИВО». 1 июня 2018 г.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85728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4D1C1B"/>
                </a:solidFill>
                <a:latin typeface="Arial Black" pitchFamily="34" charset="0"/>
              </a:rPr>
              <a:t>Преобразования 1990-х годов</a:t>
            </a:r>
          </a:p>
        </p:txBody>
      </p:sp>
      <p:pic>
        <p:nvPicPr>
          <p:cNvPr id="5123" name="Picture 3" descr="\\Server\all\Киреева А.В\для мероприятий\День архива\29887e67-8ce7-421a-969c-c872d49f0d3d_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571612"/>
            <a:ext cx="8382000" cy="4254500"/>
          </a:xfrm>
          <a:prstGeom prst="rect">
            <a:avLst/>
          </a:prstGeom>
          <a:noFill/>
        </p:spPr>
      </p:pic>
      <p:pic>
        <p:nvPicPr>
          <p:cNvPr id="5124" name="Picture 4" descr="\\Server\all\Киреева А.В\для мероприятий\День архива\af9363188c2065bcacc05526c06029c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71194">
            <a:off x="1435690" y="1846107"/>
            <a:ext cx="7191395" cy="5002366"/>
          </a:xfrm>
          <a:prstGeom prst="rect">
            <a:avLst/>
          </a:prstGeom>
          <a:noFill/>
        </p:spPr>
      </p:pic>
      <p:pic>
        <p:nvPicPr>
          <p:cNvPr id="5125" name="Picture 5" descr="\\Server\all\Киреева А.В\для мероприятий\День архива\sssr-90-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43315">
            <a:off x="534159" y="2344195"/>
            <a:ext cx="6188075" cy="3962400"/>
          </a:xfrm>
          <a:prstGeom prst="rect">
            <a:avLst/>
          </a:prstGeom>
          <a:noFill/>
        </p:spPr>
      </p:pic>
      <p:pic>
        <p:nvPicPr>
          <p:cNvPr id="5126" name="Picture 6" descr="\\Server\all\Киреева А.В\для мероприятий\День архива\RIAN_348501.HR-pic905-895x505-468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1174919"/>
            <a:ext cx="7572428" cy="4266654"/>
          </a:xfrm>
          <a:prstGeom prst="rect">
            <a:avLst/>
          </a:prstGeom>
          <a:noFill/>
        </p:spPr>
      </p:pic>
      <p:pic>
        <p:nvPicPr>
          <p:cNvPr id="5127" name="Picture 7" descr="\\Server\all\Киреева А.В\для мероприятий\День архива\rossija-1990-h-26-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1071546"/>
            <a:ext cx="8496551" cy="5629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5916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49000" contrast="-73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0648"/>
            <a:ext cx="6406623" cy="41874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7544" y="4653136"/>
            <a:ext cx="85011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Заместитель Губернатора Волгоградской области – председатель комитета культуры Волгоградской области В.И. Попков вручает начальнику отдела архива ГКУВО «ЦДНИВО» Насоновой Н.А. нагрудный знак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Росархва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«Почетный Архивист» за многолетний добросовестный труд, активное участие  в  организации использования документов  Архивного фонда Российской Федерации и в связи со 100-летием государственной Архивной службы России . 1 ноября 2018 года.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548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49000" contrast="-73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640"/>
            <a:ext cx="7056784" cy="4704523"/>
          </a:xfrm>
        </p:spPr>
      </p:pic>
      <p:sp>
        <p:nvSpPr>
          <p:cNvPr id="5" name="Прямоугольник 4"/>
          <p:cNvSpPr/>
          <p:nvPr/>
        </p:nvSpPr>
        <p:spPr>
          <a:xfrm>
            <a:off x="683568" y="5085184"/>
            <a:ext cx="7488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 ноября 2018 года на торжественном собрании, посвященном 100-летию государственной архивной службы России и 95-летию архивной службы Волгоградской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области состоялось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награждение работников архивной службы. </a:t>
            </a:r>
          </a:p>
        </p:txBody>
      </p:sp>
    </p:spTree>
    <p:extLst>
      <p:ext uri="{BB962C8B-B14F-4D97-AF65-F5344CB8AC3E}">
        <p14:creationId xmlns:p14="http://schemas.microsoft.com/office/powerpoint/2010/main" val="624248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 bright="49000" contrast="-73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85720" y="5643578"/>
            <a:ext cx="8572560" cy="1112883"/>
          </a:xfrm>
        </p:spPr>
        <p:txBody>
          <a:bodyPr>
            <a:noAutofit/>
          </a:bodyPr>
          <a:lstStyle/>
          <a:p>
            <a:pPr indent="180975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5857892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Л.И.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Будченко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вручает почетные грамоты комитета культуры Волгоградской области 10 июля 2020 г.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7" y="169367"/>
            <a:ext cx="4862547" cy="34575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348" y="225995"/>
            <a:ext cx="3971514" cy="42250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769638"/>
            <a:ext cx="4366984" cy="308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25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49000" contrast="-73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71472" y="2285992"/>
            <a:ext cx="8143932" cy="1861948"/>
          </a:xfrm>
        </p:spPr>
        <p:txBody>
          <a:bodyPr>
            <a:noAutofit/>
          </a:bodyPr>
          <a:lstStyle/>
          <a:p>
            <a:pPr indent="180975"/>
            <a:r>
              <a:rPr lang="ru-RU" sz="7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«ЗА КАДРОМ»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49000" contrast="-73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5072074"/>
            <a:ext cx="9144000" cy="1500198"/>
          </a:xfrm>
        </p:spPr>
        <p:txBody>
          <a:bodyPr>
            <a:noAutofit/>
          </a:bodyPr>
          <a:lstStyle/>
          <a:p>
            <a:pPr indent="180975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Съемки художественного фильма «Отряд» в читальном зале ГКУВО «ЦДНИВО».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Май 2018 г.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Рисунок 3" descr="C:\Documents and Settings\Татьяна\Рабочий стол\24_05_2018_1.jpg"/>
          <p:cNvPicPr/>
          <p:nvPr/>
        </p:nvPicPr>
        <p:blipFill>
          <a:blip r:embed="rId4" cstate="print">
            <a:lum contrast="-10000"/>
          </a:blip>
          <a:srcRect/>
          <a:stretch>
            <a:fillRect/>
          </a:stretch>
        </p:blipFill>
        <p:spPr bwMode="auto">
          <a:xfrm>
            <a:off x="1142976" y="285728"/>
            <a:ext cx="6885408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49000" contrast="-73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0001" y="5500702"/>
            <a:ext cx="8572560" cy="1255735"/>
          </a:xfrm>
        </p:spPr>
        <p:txBody>
          <a:bodyPr>
            <a:noAutofit/>
          </a:bodyPr>
          <a:lstStyle/>
          <a:p>
            <a:pPr indent="180975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Коллектив ГКУВО «ЦДНИВО». 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Международный день архивов.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9 июня 2016 г.</a:t>
            </a:r>
            <a:endParaRPr lang="ru-RU" sz="2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Рисунок 3" descr="\\Server\all\!Разное\ФОТОАРХИВ ЦДНИВО\09.06.2016\IMG_766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14290"/>
            <a:ext cx="7786742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79504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49000" contrast="-73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5387975"/>
            <a:ext cx="9144000" cy="1255735"/>
          </a:xfrm>
        </p:spPr>
        <p:txBody>
          <a:bodyPr>
            <a:noAutofit/>
          </a:bodyPr>
          <a:lstStyle/>
          <a:p>
            <a:pPr indent="180975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23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ФЕВРАЛЯ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2017 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Г.</a:t>
            </a:r>
            <a:b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ГКУВО «ЦДНИВО»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6146" name="Picture 2" descr="\\Server\all\!Разное\ФОТОАРХИВ ЦДНИВО\23 февраля 2017\IMG_10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8511763" cy="5000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49000" contrast="-73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5387975"/>
            <a:ext cx="9144000" cy="1255735"/>
          </a:xfrm>
        </p:spPr>
        <p:txBody>
          <a:bodyPr>
            <a:noAutofit/>
          </a:bodyPr>
          <a:lstStyle/>
          <a:p>
            <a:pPr indent="180975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8 марта в </a:t>
            </a:r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гкуво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«</a:t>
            </a:r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цдниво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».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2017 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г.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4" name="Picture 3" descr="\\Server\all\!Разное\ФОТОАРХИВ ЦДНИВО\8 марта 2017\IMG_1128.JPG"/>
          <p:cNvPicPr>
            <a:picLocks noChangeAspect="1" noChangeArrowheads="1"/>
          </p:cNvPicPr>
          <p:nvPr/>
        </p:nvPicPr>
        <p:blipFill>
          <a:blip r:embed="rId4" cstate="print"/>
          <a:srcRect l="2985" r="15423" b="13433"/>
          <a:stretch>
            <a:fillRect/>
          </a:stretch>
        </p:blipFill>
        <p:spPr bwMode="auto">
          <a:xfrm>
            <a:off x="785786" y="142852"/>
            <a:ext cx="7215238" cy="5103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4000" contrast="29000"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42910" y="5387975"/>
            <a:ext cx="7772400" cy="1470025"/>
          </a:xfrm>
        </p:spPr>
        <p:txBody>
          <a:bodyPr>
            <a:noAutofit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Новый год в 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гкуво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 «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цдниво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». 2017 г.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0418" name="Picture 2" descr="\\Server\all\!Разное\ФОТОАРХИВ ЦДНИВО\детская елка 29.12.2017\IMG_3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85728"/>
            <a:ext cx="7786742" cy="5191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49000" contrast="-73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4282" y="5387975"/>
            <a:ext cx="8572560" cy="1255735"/>
          </a:xfrm>
        </p:spPr>
        <p:txBody>
          <a:bodyPr>
            <a:noAutofit/>
          </a:bodyPr>
          <a:lstStyle/>
          <a:p>
            <a:pPr indent="180975"/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МАСЛЕНИЦА В ГКУВО «ЦДНИВО». 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2018 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Г.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122" name="Picture 2" descr="\\Server\all\!Разное\ФОТОАРХИВ ЦДНИВО\16.02.2018 масленица\IMG_42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85728"/>
            <a:ext cx="7751472" cy="482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Server\all\Киреева А.В\для мероприятий\День архива\GettyImages-498864413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643050"/>
            <a:ext cx="7143800" cy="472186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4348" y="123279"/>
            <a:ext cx="77153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После провала путча в августе 1991 года в соответствии с Указом Президента РСФСР от 24 августа 1991 года «О партийных архивах»</a:t>
            </a:r>
          </a:p>
          <a:p>
            <a:pPr algn="ctr"/>
            <a:r>
              <a:rPr lang="ru-RU" dirty="0" smtClean="0"/>
              <a:t>бывшие партийные архивы в течение десятилетий действовавшие и существовавшие независимо от государственной архивной службы, одним из которых является ГКУВО «ЦДНИВО», были переданы в систему Государственной архивной службы Российской Федерации (Роскомархив)</a:t>
            </a:r>
            <a:endParaRPr lang="ru-RU" dirty="0"/>
          </a:p>
        </p:txBody>
      </p:sp>
      <p:pic>
        <p:nvPicPr>
          <p:cNvPr id="6147" name="Picture 3" descr="\\Server\all\Киреева А.В\для мероприятий\День архива\15.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214554"/>
            <a:ext cx="2974078" cy="4210309"/>
          </a:xfrm>
          <a:prstGeom prst="rect">
            <a:avLst/>
          </a:prstGeom>
          <a:noFill/>
        </p:spPr>
      </p:pic>
      <p:pic>
        <p:nvPicPr>
          <p:cNvPr id="6148" name="Picture 4" descr="\\Server\all\Киреева А.В\для мероприятий\День архива\eltsi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95875" y="1988840"/>
            <a:ext cx="5561244" cy="44360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910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4000" contrast="29000"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42910" y="5387975"/>
            <a:ext cx="7772400" cy="1470025"/>
          </a:xfrm>
        </p:spPr>
        <p:txBody>
          <a:bodyPr>
            <a:noAutofit/>
          </a:bodyPr>
          <a:lstStyle/>
          <a:p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Пасха в </a:t>
            </a:r>
            <a:r>
              <a:rPr lang="ru-RU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гкуво</a:t>
            </a: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</a:t>
            </a:r>
            <a:r>
              <a:rPr lang="ru-RU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цдниво</a:t>
            </a: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». 9 апреля 2018 г.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\\Server\all\!Разное\ФОТОАРХИВ ЦДНИВО\09.04.2018 пасха в ГКУВО ЦДНИВО\IMG_6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14290"/>
            <a:ext cx="7393833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49000" contrast="-73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9512" y="5301208"/>
            <a:ext cx="8572560" cy="1255735"/>
          </a:xfrm>
        </p:spPr>
        <p:txBody>
          <a:bodyPr>
            <a:noAutofit/>
          </a:bodyPr>
          <a:lstStyle/>
          <a:p>
            <a:pPr indent="180975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Коллектив ГКУВО «ЦДНИВО» на турбазе «Лазурит». Сентябрь 2014 г.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050" name="Picture 2" descr="\\Server\all\!Разное\ФОТОАРХИВ ЦДНИВО\коллектив ГУ ЦДНИВО на отдыхе\ЛАЗУРИТ 2014\IMG_6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22869"/>
            <a:ext cx="7315176" cy="4876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49000" contrast="-73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1340768"/>
            <a:ext cx="8572560" cy="2191839"/>
          </a:xfrm>
        </p:spPr>
        <p:txBody>
          <a:bodyPr>
            <a:noAutofit/>
          </a:bodyPr>
          <a:lstStyle/>
          <a:p>
            <a:pPr indent="180975"/>
            <a:r>
              <a:rPr lang="ru-RU" sz="5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5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5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5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ГАЛЕРЕЯ ХУДОЖЕСТВЕННЫХ ОБРАЗОВ</a:t>
            </a:r>
            <a:endParaRPr lang="ru-RU" sz="5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49000" contrast="-73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Server\all\!Разное\ФОТОАРХИВ ЦДНИВО\23.02.2018\P1070980.JPG"/>
          <p:cNvPicPr>
            <a:picLocks noChangeAspect="1" noChangeArrowheads="1"/>
          </p:cNvPicPr>
          <p:nvPr/>
        </p:nvPicPr>
        <p:blipFill>
          <a:blip r:embed="rId4" cstate="print"/>
          <a:srcRect t="18000" r="31691"/>
          <a:stretch>
            <a:fillRect/>
          </a:stretch>
        </p:blipFill>
        <p:spPr bwMode="auto">
          <a:xfrm>
            <a:off x="5143504" y="428604"/>
            <a:ext cx="3436721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9" name="Picture 1" descr="\\Server\all\!Разное\ФОТОАРХИВ ЦДНИВО\ВСТРЕЧАЕМ 2018 ГОД\IMG_3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85728"/>
            <a:ext cx="4429156" cy="2952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\\Server\all\!Разное\ФОТОАРХИВ ЦДНИВО\Дни рождения\07.10.2015\IMG_37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571876"/>
            <a:ext cx="4286280" cy="2857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12748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49000" contrast="-73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\\Server\all\!Разное\ФОТОАРХИВ ЦДНИВО\детская елка 29.12.2017\IMG_3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500042"/>
            <a:ext cx="3429024" cy="5143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42" name="Picture 2" descr="\\Server\all\!Разное\ФОТОАРХИВ ЦДНИВО\Дни рождения\ЮБИЛЕЙ НАТАЛЬИ ИВАНОВНЫ 2015\101CANON\IMG_27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285728"/>
            <a:ext cx="4393436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43" name="Picture 3" descr="\\Server\all\!Разное\ФОТОАРХИВ ЦДНИВО\Дни рождения\ЮБИЛЕЙ НАТАЛЬИ ИВАНОВНЫ 2015\101CANON\IMG_29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3429000"/>
            <a:ext cx="4429156" cy="2952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49000" contrast="-73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\\Server\all\!Разное\ФОТОАРХИВ ЦДНИВО\детская елка 29.12.2017\IMG_31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49429"/>
            <a:ext cx="3351886" cy="5027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5" name="Picture 3" descr="\\Server\all\!Разное\ФОТОАРХИВ ЦДНИВО\детская елка 29.12.2017\IMG_34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49429"/>
            <a:ext cx="3365769" cy="5048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85720" y="5643578"/>
            <a:ext cx="8572560" cy="1112883"/>
          </a:xfrm>
        </p:spPr>
        <p:txBody>
          <a:bodyPr>
            <a:noAutofit/>
          </a:bodyPr>
          <a:lstStyle/>
          <a:p>
            <a:pPr indent="180975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Коллектив ГКУВО «ЦДНИВО». 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100-летие государственной архивной службы России. 1 июня 2018 г.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050" name="Picture 2" descr="\\Server\all\!Разное\ФОТОАРХИВ ЦДНИВО\100летие арх службы в ГКУВО ЦДНИВО 01.06.2018\IMG_9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0"/>
            <a:ext cx="8319599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09378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85720" y="5643578"/>
            <a:ext cx="8572560" cy="1112883"/>
          </a:xfrm>
        </p:spPr>
        <p:txBody>
          <a:bodyPr>
            <a:noAutofit/>
          </a:bodyPr>
          <a:lstStyle/>
          <a:p>
            <a:pPr indent="180975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Коллектив ГКУВО «ЦДНИВО». </a:t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97 –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летие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Архивной службы Волгоградской области. 10 июля 2020 года</a:t>
            </a:r>
            <a:endParaRPr lang="ru-RU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4" y="188640"/>
            <a:ext cx="7812360" cy="52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39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49000" contrast="-73000"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556792"/>
            <a:ext cx="8229600" cy="29489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История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архивного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дела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ГКУВО «ЦДНИВО» ПРОДОЛЖАЕТСЯ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14290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22 октября 2004 года принят Федеральный Закон № 125 </a:t>
            </a:r>
          </a:p>
          <a:p>
            <a:pPr algn="ctr"/>
            <a:r>
              <a:rPr lang="ru-RU" dirty="0" smtClean="0"/>
              <a:t>«Об архивном деле в Российской Федерации»</a:t>
            </a:r>
            <a:endParaRPr lang="ru-RU" dirty="0"/>
          </a:p>
        </p:txBody>
      </p:sp>
      <p:pic>
        <p:nvPicPr>
          <p:cNvPr id="8194" name="Picture 2" descr="\\Server\all\Киреева А.В\для мероприятий\День архива\125f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928670"/>
            <a:ext cx="2617516" cy="3771602"/>
          </a:xfrm>
          <a:prstGeom prst="rect">
            <a:avLst/>
          </a:prstGeom>
          <a:noFill/>
        </p:spPr>
      </p:pic>
      <p:pic>
        <p:nvPicPr>
          <p:cNvPr id="8195" name="Picture 3" descr="\\Server\all\Киреева А.В\для мероприятий\День архива\14423109601814515-1024x5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928670"/>
            <a:ext cx="3470383" cy="378621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4714884"/>
            <a:ext cx="821537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/>
              <a:t> Предусмотрено вхождение электронных документов (наряду с другими архивными документами независимо от способа создания и вида носителя) в состав Архивного фонда Российской Федерации;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/>
              <a:t> Определяются права на использование, интеллектуальную собственность, введение в гражданско-правовой оборот;</a:t>
            </a:r>
          </a:p>
          <a:p>
            <a:pPr algn="just"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/>
              <a:t> Устанавливаются обязанности юридических лиц и граждан (без образования ЮЛ) в части обеспечения хранения архивных документов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97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7000" contrast="-36000"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357166"/>
            <a:ext cx="78581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4D1C1B"/>
                </a:solidFill>
                <a:latin typeface="Arial Black" pitchFamily="34" charset="0"/>
              </a:rPr>
              <a:t>Государственные архивы</a:t>
            </a:r>
          </a:p>
          <a:p>
            <a:pPr algn="ctr"/>
            <a:r>
              <a:rPr lang="ru-RU" sz="3200" dirty="0" smtClean="0">
                <a:solidFill>
                  <a:srgbClr val="4D1C1B"/>
                </a:solidFill>
                <a:latin typeface="Arial Black" pitchFamily="34" charset="0"/>
              </a:rPr>
              <a:t>на современном этапе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28596" y="1785926"/>
            <a:ext cx="8286808" cy="1143008"/>
          </a:xfrm>
          <a:prstGeom prst="roundRect">
            <a:avLst/>
          </a:prstGeom>
          <a:solidFill>
            <a:srgbClr val="AB6843"/>
          </a:solidFill>
          <a:ln cmpd="dbl">
            <a:solidFill>
              <a:srgbClr val="4D1C1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АРХИВ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учреждение или структурное подразделение организации, осуществляющие хранение, комплектование, учет и использование архивных документов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28728" y="3214686"/>
            <a:ext cx="6429420" cy="642942"/>
          </a:xfrm>
          <a:prstGeom prst="roundRect">
            <a:avLst/>
          </a:prstGeom>
          <a:solidFill>
            <a:srgbClr val="E4A680"/>
          </a:solidFill>
          <a:ln cmpd="dbl">
            <a:solidFill>
              <a:srgbClr val="4D1C1B"/>
            </a:solidFill>
            <a:prstDash val="sysDash"/>
          </a:ln>
          <a:effectLst>
            <a:outerShdw blurRad="50800" dist="50800" dir="5400000" sx="105000" sy="105000" algn="ctr" rotWithShape="0">
              <a:srgbClr val="4D1C1B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srgbClr val="4D1C1B"/>
                </a:solidFill>
                <a:latin typeface="Arial" pitchFamily="34" charset="0"/>
                <a:cs typeface="Arial" pitchFamily="34" charset="0"/>
              </a:rPr>
              <a:t>Уровни современной системы архивных учреждений РФ</a:t>
            </a:r>
            <a:endParaRPr lang="ru-RU" dirty="0">
              <a:solidFill>
                <a:srgbClr val="4D1C1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4282" y="4214818"/>
            <a:ext cx="2714644" cy="5000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cmpd="dbl">
            <a:solidFill>
              <a:srgbClr val="4D1C1B"/>
            </a:solidFill>
            <a:prstDash val="sysDash"/>
          </a:ln>
          <a:effectLst>
            <a:outerShdw blurRad="50800" dist="50800" dir="5400000" sx="105000" sy="105000" algn="ctr" rotWithShape="0">
              <a:srgbClr val="4D1C1B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srgbClr val="4D1C1B"/>
                </a:solidFill>
                <a:latin typeface="Arial" pitchFamily="34" charset="0"/>
                <a:cs typeface="Arial" pitchFamily="34" charset="0"/>
              </a:rPr>
              <a:t>Государственные</a:t>
            </a:r>
            <a:endParaRPr lang="ru-RU" dirty="0">
              <a:solidFill>
                <a:srgbClr val="4D1C1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14678" y="4214818"/>
            <a:ext cx="2714644" cy="5000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cmpd="dbl">
            <a:solidFill>
              <a:srgbClr val="4D1C1B"/>
            </a:solidFill>
            <a:prstDash val="sysDash"/>
          </a:ln>
          <a:effectLst>
            <a:outerShdw blurRad="50800" dist="50800" dir="5400000" sx="105000" sy="105000" algn="ctr" rotWithShape="0">
              <a:srgbClr val="4D1C1B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srgbClr val="4D1C1B"/>
                </a:solidFill>
                <a:latin typeface="Arial" pitchFamily="34" charset="0"/>
                <a:cs typeface="Arial" pitchFamily="34" charset="0"/>
              </a:rPr>
              <a:t>Муниципальные</a:t>
            </a:r>
            <a:endParaRPr lang="ru-RU" dirty="0">
              <a:solidFill>
                <a:srgbClr val="4D1C1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15074" y="4214818"/>
            <a:ext cx="2714644" cy="5000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cmpd="dbl">
            <a:solidFill>
              <a:srgbClr val="4D1C1B"/>
            </a:solidFill>
            <a:prstDash val="sysDash"/>
          </a:ln>
          <a:effectLst>
            <a:outerShdw blurRad="50800" dist="50800" dir="5400000" sx="105000" sy="105000" algn="ctr" rotWithShape="0">
              <a:srgbClr val="4D1C1B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srgbClr val="4D1C1B"/>
                </a:solidFill>
                <a:latin typeface="Arial" pitchFamily="34" charset="0"/>
                <a:cs typeface="Arial" pitchFamily="34" charset="0"/>
              </a:rPr>
              <a:t>Негосударственные</a:t>
            </a:r>
            <a:endParaRPr lang="ru-RU" dirty="0">
              <a:solidFill>
                <a:srgbClr val="4D1C1B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428728" y="4000504"/>
            <a:ext cx="6429420" cy="1588"/>
          </a:xfrm>
          <a:prstGeom prst="line">
            <a:avLst/>
          </a:prstGeom>
          <a:ln>
            <a:solidFill>
              <a:srgbClr val="4D1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00034" y="4929198"/>
            <a:ext cx="3000396" cy="1588"/>
          </a:xfrm>
          <a:prstGeom prst="line">
            <a:avLst/>
          </a:prstGeom>
          <a:ln>
            <a:solidFill>
              <a:srgbClr val="4D1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>
            <a:off x="4398167" y="4102899"/>
            <a:ext cx="214314" cy="9524"/>
          </a:xfrm>
          <a:prstGeom prst="line">
            <a:avLst/>
          </a:prstGeom>
          <a:ln>
            <a:solidFill>
              <a:srgbClr val="4D1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5400000">
            <a:off x="7755753" y="4102899"/>
            <a:ext cx="214314" cy="9524"/>
          </a:xfrm>
          <a:prstGeom prst="line">
            <a:avLst/>
          </a:prstGeom>
          <a:ln>
            <a:solidFill>
              <a:srgbClr val="4D1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>
            <a:off x="1826399" y="4817279"/>
            <a:ext cx="214314" cy="9524"/>
          </a:xfrm>
          <a:prstGeom prst="line">
            <a:avLst/>
          </a:prstGeom>
          <a:ln>
            <a:solidFill>
              <a:srgbClr val="4D1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>
            <a:off x="397639" y="5031593"/>
            <a:ext cx="214314" cy="9524"/>
          </a:xfrm>
          <a:prstGeom prst="line">
            <a:avLst/>
          </a:prstGeom>
          <a:ln>
            <a:solidFill>
              <a:srgbClr val="4D1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1326333" y="4102899"/>
            <a:ext cx="214314" cy="9524"/>
          </a:xfrm>
          <a:prstGeom prst="line">
            <a:avLst/>
          </a:prstGeom>
          <a:ln>
            <a:solidFill>
              <a:srgbClr val="4D1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5400000">
            <a:off x="3398035" y="5031593"/>
            <a:ext cx="214314" cy="9524"/>
          </a:xfrm>
          <a:prstGeom prst="line">
            <a:avLst/>
          </a:prstGeom>
          <a:ln>
            <a:solidFill>
              <a:srgbClr val="4D1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Скругленный прямоугольник 35"/>
          <p:cNvSpPr/>
          <p:nvPr/>
        </p:nvSpPr>
        <p:spPr>
          <a:xfrm>
            <a:off x="214282" y="5143512"/>
            <a:ext cx="2000264" cy="5000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 cmpd="dbl">
            <a:solidFill>
              <a:srgbClr val="4D1C1B"/>
            </a:solidFill>
            <a:prstDash val="solid"/>
          </a:ln>
          <a:effectLst>
            <a:outerShdw blurRad="50800" dist="50800" dir="5400000" sx="105000" sy="105000" algn="ctr" rotWithShape="0">
              <a:srgbClr val="4D1C1B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srgbClr val="4D1C1B"/>
                </a:solidFill>
                <a:latin typeface="Arial" pitchFamily="34" charset="0"/>
                <a:cs typeface="Arial" pitchFamily="34" charset="0"/>
              </a:rPr>
              <a:t>Федеральные</a:t>
            </a:r>
            <a:endParaRPr lang="ru-RU" dirty="0">
              <a:solidFill>
                <a:srgbClr val="4D1C1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500298" y="5143512"/>
            <a:ext cx="2214578" cy="5000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 cmpd="dbl">
            <a:solidFill>
              <a:srgbClr val="4D1C1B"/>
            </a:solidFill>
            <a:prstDash val="solid"/>
          </a:ln>
          <a:effectLst>
            <a:outerShdw blurRad="50800" dist="50800" dir="5400000" sx="105000" sy="105000" algn="ctr" rotWithShape="0">
              <a:srgbClr val="4D1C1B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srgbClr val="4D1C1B"/>
                </a:solidFill>
                <a:latin typeface="Arial" pitchFamily="34" charset="0"/>
                <a:cs typeface="Arial" pitchFamily="34" charset="0"/>
              </a:rPr>
              <a:t>Субъектов РФ</a:t>
            </a:r>
            <a:endParaRPr lang="ru-RU" dirty="0">
              <a:solidFill>
                <a:srgbClr val="4D1C1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000100" y="5857892"/>
            <a:ext cx="4429156" cy="5000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 cmpd="dbl">
            <a:solidFill>
              <a:srgbClr val="4D1C1B"/>
            </a:solidFill>
            <a:prstDash val="solid"/>
          </a:ln>
          <a:effectLst>
            <a:outerShdw blurRad="50800" dist="50800" dir="5400000" sx="105000" sy="105000" algn="ctr" rotWithShape="0">
              <a:srgbClr val="4D1C1B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srgbClr val="4D1C1B"/>
                </a:solidFill>
                <a:latin typeface="Arial" pitchFamily="34" charset="0"/>
                <a:cs typeface="Arial" pitchFamily="34" charset="0"/>
              </a:rPr>
              <a:t>Ведомственные</a:t>
            </a:r>
            <a:endParaRPr lang="ru-RU" dirty="0">
              <a:solidFill>
                <a:srgbClr val="4D1C1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429256" y="4857760"/>
            <a:ext cx="35004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83E3A"/>
                </a:solidFill>
                <a:latin typeface="Arial" pitchFamily="34" charset="0"/>
                <a:cs typeface="Arial" pitchFamily="34" charset="0"/>
              </a:rPr>
              <a:t>СЕТЬ </a:t>
            </a:r>
          </a:p>
          <a:p>
            <a:pPr algn="ctr"/>
            <a:r>
              <a:rPr lang="ru-RU" sz="3200" b="1" dirty="0" smtClean="0">
                <a:solidFill>
                  <a:srgbClr val="583E3A"/>
                </a:solidFill>
                <a:latin typeface="Arial" pitchFamily="34" charset="0"/>
                <a:cs typeface="Arial" pitchFamily="34" charset="0"/>
              </a:rPr>
              <a:t>ФЕДЕРАЛЬНЫХ АРХИВОВ</a:t>
            </a:r>
          </a:p>
        </p:txBody>
      </p:sp>
    </p:spTree>
    <p:extLst>
      <p:ext uri="{BB962C8B-B14F-4D97-AF65-F5344CB8AC3E}">
        <p14:creationId xmlns:p14="http://schemas.microsoft.com/office/powerpoint/2010/main" val="2564860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2060</TotalTime>
  <Words>1864</Words>
  <Application>Microsoft Office PowerPoint</Application>
  <PresentationFormat>Экран (4:3)</PresentationFormat>
  <Paragraphs>210</Paragraphs>
  <Slides>78</Slides>
  <Notes>55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85" baseType="lpstr">
      <vt:lpstr>Arial</vt:lpstr>
      <vt:lpstr>Arial Black</vt:lpstr>
      <vt:lpstr>Calibri</vt:lpstr>
      <vt:lpstr>Calibri Light</vt:lpstr>
      <vt:lpstr>Georgia</vt:lpstr>
      <vt:lpstr>Times New Roman</vt:lpstr>
      <vt:lpstr>Тема Office</vt:lpstr>
      <vt:lpstr>Хранители истории:  97 лет архивной службе Волгоградской области</vt:lpstr>
      <vt:lpstr>Презентация PowerPoint</vt:lpstr>
      <vt:lpstr>Презентация PowerPoint</vt:lpstr>
      <vt:lpstr>ИЗ ИСТОРИИ АРХИВНОГО ДЕЛА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8 октября 1991 г.       на базе партийного архива Волгоградского обкома КП РСФСР образован Волгоградский областной центр документации новейшей истории (ВОЦДНИ)  </vt:lpstr>
      <vt:lpstr>Презентация PowerPoint</vt:lpstr>
      <vt:lpstr>  В настоящее время в структуре  ГКУВО «ЦДНИВО» –  7 отделов и сектор финансово-экономической работы </vt:lpstr>
      <vt:lpstr>Презентация PowerPoint</vt:lpstr>
      <vt:lpstr>   </vt:lpstr>
      <vt:lpstr>Презентация PowerPoint</vt:lpstr>
      <vt:lpstr>  На 1 января 2020 года  в ГКУВО «ЦДНИВО» –  66 организаций источников комплектования. В списке граждан-источников комплектования на 01 января 2020 года – 52 держателя личных фондов. </vt:lpstr>
      <vt:lpstr>  Союз держателей личных фондов ГКУВО «ЦДНИВО». 11 мая 2018 года </vt:lpstr>
      <vt:lpstr>  Презентация личного фонда М.Е. Чулковой. 9 ноября 2017 г. </vt:lpstr>
      <vt:lpstr>Презентация PowerPoint</vt:lpstr>
      <vt:lpstr>  Наше архивное учреждение организует использование документов и фотодокументов в читальном зале, средствах массовой информации, выставках, связанных с памятными и юбилейными датами в истории Отечества, г. Волгограда и области, теле-радиопередачах, проводит дни «открытых дверей», экскурсии. За отчетный период проведено 111 мероприятий, из них: 25 экскурсии, 33 сообщения для информационных мероприятий, 50 статей и информационных писем, 3 радио и телепередачи. </vt:lpstr>
      <vt:lpstr>  Работники отдела использования документов и социально-правовой информации в 2019 году подготовили 19 историко-документальных стационарных и выездных выставок архивных документов, в том числе 10 виртуальных: «Году театра в России посвящается», к 75-летию образования Волгоградского государственного аграрного университета, к 90-летию Волгоградского государственного технического университета, «Волжский: 65 лет истории», виртуальные историко-документальные выставки «Люди. Годы. Судьбы. Советские руководители районов Волгоградской области» и другие.  В 2019 году читальный зал посетило - 104 пользователей, выдано 1327 ед. хранения. Количество посещений читального зала за 2019 год составило 915. Было оформлено по запросам граждан и организаций 314 копий документов. </vt:lpstr>
      <vt:lpstr> </vt:lpstr>
      <vt:lpstr>Презентация PowerPoint</vt:lpstr>
      <vt:lpstr>   </vt:lpstr>
      <vt:lpstr>   </vt:lpstr>
      <vt:lpstr>   </vt:lpstr>
      <vt:lpstr> </vt:lpstr>
      <vt:lpstr>   </vt:lpstr>
      <vt:lpstr>Вручение сборника научно-практической конференции «Великая Отечественная война 1941-1945 гг. в памяти народа: уроки Сталинграда», 16.04.2019 года</vt:lpstr>
      <vt:lpstr>Презентация PowerPoint</vt:lpstr>
      <vt:lpstr>  Материалы историко-документальной выставки «…И нами гордится страна. А значит, мы служим России» </vt:lpstr>
      <vt:lpstr>   </vt:lpstr>
      <vt:lpstr>   </vt:lpstr>
      <vt:lpstr>   </vt:lpstr>
      <vt:lpstr> В 2020 году продолжилась работа по совершенствованию научно-справочного аппарата архива </vt:lpstr>
      <vt:lpstr>Презентация PowerPoint</vt:lpstr>
      <vt:lpstr>  Результаты работы  отдела научно-исследовательской работы  ГКУВО «ЦДНИВО» </vt:lpstr>
      <vt:lpstr>   </vt:lpstr>
      <vt:lpstr> 25 ИЮНЯ 2020 Г. СОСТОЯЛОСЬ ОЧЕРЕДНОЕ ЗАСЕДАНИЕ КРУГЛОГО СТОЛА НА ТЕМУ: «ФОРМЫ УВЕКОВЕЧЕНИЯ ПАМЯТИ ПОГИБШИХ ПРИ ЗАЩИТЕ ОТЕЧЕСТВА» </vt:lpstr>
      <vt:lpstr>Отдел планирования и организационно-методической работы</vt:lpstr>
      <vt:lpstr>Отдел режимно-секретной работы</vt:lpstr>
      <vt:lpstr>  Сектор финансово-экономической работы  </vt:lpstr>
      <vt:lpstr>Презентация PowerPoint</vt:lpstr>
      <vt:lpstr>Презентация PowerPoint</vt:lpstr>
      <vt:lpstr>     Сотрудники ГКУВО «ЦДНИВО» - активные участники                   III Культурного Форума регионов России  «Образование и культура: потенциал взаимодействия и ресурсы НКО в социокультурном развитии регионов России».  Июнь 2017 г.  </vt:lpstr>
      <vt:lpstr>Сотрудники ГКУВО «ЦДНИВО» на возложении цветов            к братской могиле воинов 23-й гвардейской ордена Ленина стрелковой дивизии и 10-й дивизии войск НКВД.  </vt:lpstr>
      <vt:lpstr>Сотрудники ГКУВО «ЦДНИВО». 2020 год</vt:lpstr>
      <vt:lpstr>  Сотрудники ГКУВО «ЦДНИВО» - общественные наблюдатели на президентских выборах 2018 г. </vt:lpstr>
      <vt:lpstr>В ГКУВО «ЦДНИВО» состоялось Общероссийское голосование по вопросу одобрения изменений в Конституцию Российской Федерации</vt:lpstr>
      <vt:lpstr>Презентация PowerPoint</vt:lpstr>
      <vt:lpstr>Презентация PowerPoint</vt:lpstr>
      <vt:lpstr>   ПРОФЕССИОНАЛЬНЫЕ ДОСТИЖЕНИЯ  </vt:lpstr>
      <vt:lpstr>   Н.М. Ускова, начальник отдела сохранности  и государственного учета документов ГКУВО «ЦДНИВО», на областном профессиональном конкурсе «Архивист года-2013». 10 августа 2013 г.  </vt:lpstr>
      <vt:lpstr>   Диплом Н.М. Усковой за III место в номинации  «Лучший специалист в области обеспечения сохранности и учета документов» отраслевого конкурса профессионального мастерства «Лучший архивист России 2015/16». 2016 г.  </vt:lpstr>
      <vt:lpstr>Презентация PowerPoint</vt:lpstr>
      <vt:lpstr>обучение в «Школе молодого архивиста» ГКУВО «ЦДНИВО» 2018-2019 гг.</vt:lpstr>
      <vt:lpstr>  </vt:lpstr>
      <vt:lpstr>  </vt:lpstr>
      <vt:lpstr>Презентация PowerPoint</vt:lpstr>
      <vt:lpstr>Презентация PowerPoint</vt:lpstr>
      <vt:lpstr>  </vt:lpstr>
      <vt:lpstr>«ЗА КАДРОМ»</vt:lpstr>
      <vt:lpstr> Съемки художественного фильма «Отряд» в читальном зале ГКУВО «ЦДНИВО».  Май 2018 г. </vt:lpstr>
      <vt:lpstr>Коллектив ГКУВО «ЦДНИВО».  Международный день архивов. 9 июня 2016 г.</vt:lpstr>
      <vt:lpstr>23 ФЕВРАЛЯ 2017 Г. В ГКУВО «ЦДНИВО»</vt:lpstr>
      <vt:lpstr>8 марта в гкуво «цдниво». 2017 г.</vt:lpstr>
      <vt:lpstr>Новый год в гкуво «цдниво». 2017 г.</vt:lpstr>
      <vt:lpstr>МАСЛЕНИЦА В ГКУВО «ЦДНИВО». 2018 Г.</vt:lpstr>
      <vt:lpstr>Пасха в гкуво «цдниво». 9 апреля 2018 г.</vt:lpstr>
      <vt:lpstr>Коллектив ГКУВО «ЦДНИВО» на турбазе «Лазурит». Сентябрь 2014 г.</vt:lpstr>
      <vt:lpstr>  ГАЛЕРЕЯ ХУДОЖЕСТВЕННЫХ ОБРАЗОВ</vt:lpstr>
      <vt:lpstr>Презентация PowerPoint</vt:lpstr>
      <vt:lpstr>Презентация PowerPoint</vt:lpstr>
      <vt:lpstr>Презентация PowerPoint</vt:lpstr>
      <vt:lpstr> Коллектив ГКУВО «ЦДНИВО».  100-летие государственной архивной службы России. 1 июня 2018 г. </vt:lpstr>
      <vt:lpstr> Коллектив ГКУВО «ЦДНИВО».  97 –летие Архивной службы Волгоградской области. 10 июля 2020 года</vt:lpstr>
      <vt:lpstr>История архивного дела в ГКУВО «ЦДНИВО» ПРОДОЛЖАЕТСЯ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Хранители истории:  95 лет архивной службе Волгоградской области</dc:title>
  <dc:creator>ГКУВО ЦДНИВО</dc:creator>
  <cp:lastModifiedBy>Директор</cp:lastModifiedBy>
  <cp:revision>202</cp:revision>
  <dcterms:created xsi:type="dcterms:W3CDTF">2018-07-02T13:10:31Z</dcterms:created>
  <dcterms:modified xsi:type="dcterms:W3CDTF">2020-07-14T12:23:02Z</dcterms:modified>
</cp:coreProperties>
</file>